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7" r:id="rId3"/>
    <p:sldId id="267" r:id="rId4"/>
    <p:sldId id="260" r:id="rId5"/>
    <p:sldId id="270" r:id="rId6"/>
    <p:sldId id="272" r:id="rId7"/>
    <p:sldId id="274" r:id="rId8"/>
    <p:sldId id="264" r:id="rId9"/>
    <p:sldId id="268" r:id="rId10"/>
    <p:sldId id="269" r:id="rId11"/>
    <p:sldId id="273" r:id="rId12"/>
  </p:sldIdLst>
  <p:sldSz cx="6858000" cy="9144000" type="screen4x3"/>
  <p:notesSz cx="6858000" cy="120396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96" autoAdjust="0"/>
    <p:restoredTop sz="94660"/>
  </p:normalViewPr>
  <p:slideViewPr>
    <p:cSldViewPr>
      <p:cViewPr>
        <p:scale>
          <a:sx n="60" d="100"/>
          <a:sy n="60" d="100"/>
        </p:scale>
        <p:origin x="-2022" y="82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406204-9F1F-4A05-BFE1-AECB8BDAC27E}" type="doc">
      <dgm:prSet loTypeId="urn:microsoft.com/office/officeart/2005/8/layout/hProcess9" loCatId="process" qsTypeId="urn:microsoft.com/office/officeart/2005/8/quickstyle/simple5" qsCatId="simple" csTypeId="urn:microsoft.com/office/officeart/2005/8/colors/accent1_4" csCatId="accent1" phldr="1"/>
      <dgm:spPr/>
    </dgm:pt>
    <dgm:pt modelId="{681506F6-1520-4395-A34F-BBF202D9E249}">
      <dgm:prSet phldrT="[Texto]"/>
      <dgm:spPr/>
      <dgm:t>
        <a:bodyPr/>
        <a:lstStyle/>
        <a:p>
          <a:r>
            <a:rPr lang="es-ES_tradnl" dirty="0" smtClean="0"/>
            <a:t>Etapa </a:t>
          </a:r>
        </a:p>
        <a:p>
          <a:r>
            <a:rPr lang="es-ES_tradnl" b="1" dirty="0" smtClean="0"/>
            <a:t>Inicial</a:t>
          </a:r>
          <a:endParaRPr lang="es-AR" b="1" dirty="0"/>
        </a:p>
      </dgm:t>
    </dgm:pt>
    <dgm:pt modelId="{781A7B6B-48FF-467B-9E9E-1CA4B084689B}" type="parTrans" cxnId="{C1F9A3DD-3EE3-4E8A-B838-5C9A7BDC9368}">
      <dgm:prSet/>
      <dgm:spPr/>
      <dgm:t>
        <a:bodyPr/>
        <a:lstStyle/>
        <a:p>
          <a:endParaRPr lang="es-AR"/>
        </a:p>
      </dgm:t>
    </dgm:pt>
    <dgm:pt modelId="{DDAABD4A-AC0C-41D7-B286-2EE6061AA3AC}" type="sibTrans" cxnId="{C1F9A3DD-3EE3-4E8A-B838-5C9A7BDC9368}">
      <dgm:prSet/>
      <dgm:spPr/>
      <dgm:t>
        <a:bodyPr/>
        <a:lstStyle/>
        <a:p>
          <a:endParaRPr lang="es-AR"/>
        </a:p>
      </dgm:t>
    </dgm:pt>
    <dgm:pt modelId="{CF9E995C-B173-4926-A91A-A6014101FD56}">
      <dgm:prSet phldrT="[Texto]"/>
      <dgm:spPr/>
      <dgm:t>
        <a:bodyPr/>
        <a:lstStyle/>
        <a:p>
          <a:r>
            <a:rPr lang="es-ES_tradnl" dirty="0" smtClean="0"/>
            <a:t>Etapa </a:t>
          </a:r>
          <a:r>
            <a:rPr lang="es-ES_tradnl" b="1" dirty="0" smtClean="0"/>
            <a:t>Recursiva</a:t>
          </a:r>
          <a:endParaRPr lang="es-AR" b="1" dirty="0"/>
        </a:p>
      </dgm:t>
    </dgm:pt>
    <dgm:pt modelId="{EA8AFD71-2B90-42F6-9C3A-4DDD93D07D4D}" type="parTrans" cxnId="{33AA1009-FB0F-40B1-8351-3DE394388BF5}">
      <dgm:prSet/>
      <dgm:spPr/>
      <dgm:t>
        <a:bodyPr/>
        <a:lstStyle/>
        <a:p>
          <a:endParaRPr lang="es-AR"/>
        </a:p>
      </dgm:t>
    </dgm:pt>
    <dgm:pt modelId="{A72FDB09-921E-4B80-8FC4-5936E5C2C742}" type="sibTrans" cxnId="{33AA1009-FB0F-40B1-8351-3DE394388BF5}">
      <dgm:prSet/>
      <dgm:spPr/>
      <dgm:t>
        <a:bodyPr/>
        <a:lstStyle/>
        <a:p>
          <a:endParaRPr lang="es-AR"/>
        </a:p>
      </dgm:t>
    </dgm:pt>
    <dgm:pt modelId="{3FE8666D-969E-4B06-9359-3753A848E60A}">
      <dgm:prSet phldrT="[Texto]"/>
      <dgm:spPr/>
      <dgm:t>
        <a:bodyPr/>
        <a:lstStyle/>
        <a:p>
          <a:r>
            <a:rPr lang="es-ES_tradnl" dirty="0" smtClean="0"/>
            <a:t>Revisión </a:t>
          </a:r>
          <a:r>
            <a:rPr lang="es-ES_tradnl" b="1" dirty="0" smtClean="0"/>
            <a:t>Jurisdiccional</a:t>
          </a:r>
          <a:endParaRPr lang="es-AR" b="1" dirty="0"/>
        </a:p>
      </dgm:t>
    </dgm:pt>
    <dgm:pt modelId="{489A9F16-6D62-4FA7-9714-27E839A2108E}" type="parTrans" cxnId="{656F9FDC-B60E-4167-AC02-F7C7F7E27C18}">
      <dgm:prSet/>
      <dgm:spPr/>
      <dgm:t>
        <a:bodyPr/>
        <a:lstStyle/>
        <a:p>
          <a:endParaRPr lang="es-AR"/>
        </a:p>
      </dgm:t>
    </dgm:pt>
    <dgm:pt modelId="{6B92949B-07E5-42A8-BE59-EDA357A03979}" type="sibTrans" cxnId="{656F9FDC-B60E-4167-AC02-F7C7F7E27C18}">
      <dgm:prSet/>
      <dgm:spPr/>
      <dgm:t>
        <a:bodyPr/>
        <a:lstStyle/>
        <a:p>
          <a:endParaRPr lang="es-AR"/>
        </a:p>
      </dgm:t>
    </dgm:pt>
    <dgm:pt modelId="{4E3B878A-90A3-4588-B816-1C5B503955C2}" type="pres">
      <dgm:prSet presAssocID="{71406204-9F1F-4A05-BFE1-AECB8BDAC27E}" presName="CompostProcess" presStyleCnt="0">
        <dgm:presLayoutVars>
          <dgm:dir/>
          <dgm:resizeHandles val="exact"/>
        </dgm:presLayoutVars>
      </dgm:prSet>
      <dgm:spPr/>
    </dgm:pt>
    <dgm:pt modelId="{EA3CFF21-6ED0-4A25-B9EE-D4A2814486E9}" type="pres">
      <dgm:prSet presAssocID="{71406204-9F1F-4A05-BFE1-AECB8BDAC27E}" presName="arrow" presStyleLbl="bgShp" presStyleIdx="0" presStyleCnt="1" custLinFactNeighborX="83980" custLinFactNeighborY="12749"/>
      <dgm:spPr>
        <a:solidFill>
          <a:schemeClr val="bg2">
            <a:lumMod val="75000"/>
          </a:schemeClr>
        </a:solidFill>
        <a:scene3d>
          <a:camera prst="orthographicFront"/>
          <a:lightRig rig="threePt" dir="t"/>
        </a:scene3d>
        <a:sp3d>
          <a:bevelT w="50800" h="50800"/>
        </a:sp3d>
      </dgm:spPr>
    </dgm:pt>
    <dgm:pt modelId="{983967AB-679A-4803-823D-7B026C16CCDC}" type="pres">
      <dgm:prSet presAssocID="{71406204-9F1F-4A05-BFE1-AECB8BDAC27E}" presName="linearProcess" presStyleCnt="0"/>
      <dgm:spPr/>
    </dgm:pt>
    <dgm:pt modelId="{6DEF7CED-AD5F-41EE-9B7C-4F1AB0CBC8DE}" type="pres">
      <dgm:prSet presAssocID="{681506F6-1520-4395-A34F-BBF202D9E249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E5E24796-715F-44A5-A0EB-4EA9045CE2A8}" type="pres">
      <dgm:prSet presAssocID="{DDAABD4A-AC0C-41D7-B286-2EE6061AA3AC}" presName="sibTrans" presStyleCnt="0"/>
      <dgm:spPr/>
    </dgm:pt>
    <dgm:pt modelId="{E1104886-5715-4BF1-9117-9B4DDD6920D4}" type="pres">
      <dgm:prSet presAssocID="{CF9E995C-B173-4926-A91A-A6014101FD56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B97B3C7A-8192-4D97-870C-889D36966966}" type="pres">
      <dgm:prSet presAssocID="{A72FDB09-921E-4B80-8FC4-5936E5C2C742}" presName="sibTrans" presStyleCnt="0"/>
      <dgm:spPr/>
    </dgm:pt>
    <dgm:pt modelId="{B75ADE52-B0D0-4FFC-A00D-B40E9B85F1D1}" type="pres">
      <dgm:prSet presAssocID="{3FE8666D-969E-4B06-9359-3753A848E60A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8D97A146-D94E-46C5-9AA6-C8DC8DA3AED8}" type="presOf" srcId="{71406204-9F1F-4A05-BFE1-AECB8BDAC27E}" destId="{4E3B878A-90A3-4588-B816-1C5B503955C2}" srcOrd="0" destOrd="0" presId="urn:microsoft.com/office/officeart/2005/8/layout/hProcess9"/>
    <dgm:cxn modelId="{9AFE5569-1FFE-453A-A3F3-21DBEDF61BDC}" type="presOf" srcId="{CF9E995C-B173-4926-A91A-A6014101FD56}" destId="{E1104886-5715-4BF1-9117-9B4DDD6920D4}" srcOrd="0" destOrd="0" presId="urn:microsoft.com/office/officeart/2005/8/layout/hProcess9"/>
    <dgm:cxn modelId="{33AA1009-FB0F-40B1-8351-3DE394388BF5}" srcId="{71406204-9F1F-4A05-BFE1-AECB8BDAC27E}" destId="{CF9E995C-B173-4926-A91A-A6014101FD56}" srcOrd="1" destOrd="0" parTransId="{EA8AFD71-2B90-42F6-9C3A-4DDD93D07D4D}" sibTransId="{A72FDB09-921E-4B80-8FC4-5936E5C2C742}"/>
    <dgm:cxn modelId="{C1F9A3DD-3EE3-4E8A-B838-5C9A7BDC9368}" srcId="{71406204-9F1F-4A05-BFE1-AECB8BDAC27E}" destId="{681506F6-1520-4395-A34F-BBF202D9E249}" srcOrd="0" destOrd="0" parTransId="{781A7B6B-48FF-467B-9E9E-1CA4B084689B}" sibTransId="{DDAABD4A-AC0C-41D7-B286-2EE6061AA3AC}"/>
    <dgm:cxn modelId="{A8513F2C-A48E-4AD5-AB3E-507AC76DB561}" type="presOf" srcId="{681506F6-1520-4395-A34F-BBF202D9E249}" destId="{6DEF7CED-AD5F-41EE-9B7C-4F1AB0CBC8DE}" srcOrd="0" destOrd="0" presId="urn:microsoft.com/office/officeart/2005/8/layout/hProcess9"/>
    <dgm:cxn modelId="{656F9FDC-B60E-4167-AC02-F7C7F7E27C18}" srcId="{71406204-9F1F-4A05-BFE1-AECB8BDAC27E}" destId="{3FE8666D-969E-4B06-9359-3753A848E60A}" srcOrd="2" destOrd="0" parTransId="{489A9F16-6D62-4FA7-9714-27E839A2108E}" sibTransId="{6B92949B-07E5-42A8-BE59-EDA357A03979}"/>
    <dgm:cxn modelId="{91834448-B786-41D0-B389-2ECDD035170B}" type="presOf" srcId="{3FE8666D-969E-4B06-9359-3753A848E60A}" destId="{B75ADE52-B0D0-4FFC-A00D-B40E9B85F1D1}" srcOrd="0" destOrd="0" presId="urn:microsoft.com/office/officeart/2005/8/layout/hProcess9"/>
    <dgm:cxn modelId="{C3AC6C62-BB92-4F4A-837B-9D4730C6268F}" type="presParOf" srcId="{4E3B878A-90A3-4588-B816-1C5B503955C2}" destId="{EA3CFF21-6ED0-4A25-B9EE-D4A2814486E9}" srcOrd="0" destOrd="0" presId="urn:microsoft.com/office/officeart/2005/8/layout/hProcess9"/>
    <dgm:cxn modelId="{980E488B-12B9-4F8E-AFF4-D0AF0E472C1F}" type="presParOf" srcId="{4E3B878A-90A3-4588-B816-1C5B503955C2}" destId="{983967AB-679A-4803-823D-7B026C16CCDC}" srcOrd="1" destOrd="0" presId="urn:microsoft.com/office/officeart/2005/8/layout/hProcess9"/>
    <dgm:cxn modelId="{84D777DD-1E17-4B64-AAF2-24ACDDB7C6D6}" type="presParOf" srcId="{983967AB-679A-4803-823D-7B026C16CCDC}" destId="{6DEF7CED-AD5F-41EE-9B7C-4F1AB0CBC8DE}" srcOrd="0" destOrd="0" presId="urn:microsoft.com/office/officeart/2005/8/layout/hProcess9"/>
    <dgm:cxn modelId="{84527F07-6972-4638-BAE7-A5FE281F4F91}" type="presParOf" srcId="{983967AB-679A-4803-823D-7B026C16CCDC}" destId="{E5E24796-715F-44A5-A0EB-4EA9045CE2A8}" srcOrd="1" destOrd="0" presId="urn:microsoft.com/office/officeart/2005/8/layout/hProcess9"/>
    <dgm:cxn modelId="{FC677D7D-D7E0-466B-93F6-4765FE13999C}" type="presParOf" srcId="{983967AB-679A-4803-823D-7B026C16CCDC}" destId="{E1104886-5715-4BF1-9117-9B4DDD6920D4}" srcOrd="2" destOrd="0" presId="urn:microsoft.com/office/officeart/2005/8/layout/hProcess9"/>
    <dgm:cxn modelId="{35C745FB-1125-4CA0-A546-CA2B736F5493}" type="presParOf" srcId="{983967AB-679A-4803-823D-7B026C16CCDC}" destId="{B97B3C7A-8192-4D97-870C-889D36966966}" srcOrd="3" destOrd="0" presId="urn:microsoft.com/office/officeart/2005/8/layout/hProcess9"/>
    <dgm:cxn modelId="{6D4E6160-9261-4CF5-B07E-4A0408B9F267}" type="presParOf" srcId="{983967AB-679A-4803-823D-7B026C16CCDC}" destId="{B75ADE52-B0D0-4FFC-A00D-B40E9B85F1D1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3CFF21-6ED0-4A25-B9EE-D4A2814486E9}">
      <dsp:nvSpPr>
        <dsp:cNvPr id="0" name=""/>
        <dsp:cNvSpPr/>
      </dsp:nvSpPr>
      <dsp:spPr>
        <a:xfrm>
          <a:off x="364571" y="0"/>
          <a:ext cx="2065903" cy="2229280"/>
        </a:xfrm>
        <a:prstGeom prst="rightArrow">
          <a:avLst/>
        </a:prstGeom>
        <a:solidFill>
          <a:schemeClr val="bg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DEF7CED-AD5F-41EE-9B7C-4F1AB0CBC8DE}">
      <dsp:nvSpPr>
        <dsp:cNvPr id="0" name=""/>
        <dsp:cNvSpPr/>
      </dsp:nvSpPr>
      <dsp:spPr>
        <a:xfrm>
          <a:off x="2610" y="668784"/>
          <a:ext cx="782309" cy="891712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900" kern="1200" dirty="0" smtClean="0"/>
            <a:t>Etapa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900" b="1" kern="1200" dirty="0" smtClean="0"/>
            <a:t>Inicial</a:t>
          </a:r>
          <a:endParaRPr lang="es-AR" sz="900" b="1" kern="1200" dirty="0"/>
        </a:p>
      </dsp:txBody>
      <dsp:txXfrm>
        <a:off x="40799" y="706973"/>
        <a:ext cx="705931" cy="815334"/>
      </dsp:txXfrm>
    </dsp:sp>
    <dsp:sp modelId="{E1104886-5715-4BF1-9117-9B4DDD6920D4}">
      <dsp:nvSpPr>
        <dsp:cNvPr id="0" name=""/>
        <dsp:cNvSpPr/>
      </dsp:nvSpPr>
      <dsp:spPr>
        <a:xfrm>
          <a:off x="824082" y="668784"/>
          <a:ext cx="782309" cy="891712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240958"/>
                <a:satOff val="-5040"/>
                <a:lumOff val="28042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240958"/>
                <a:satOff val="-5040"/>
                <a:lumOff val="28042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240958"/>
                <a:satOff val="-5040"/>
                <a:lumOff val="2804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900" kern="1200" dirty="0" smtClean="0"/>
            <a:t>Etapa </a:t>
          </a:r>
          <a:r>
            <a:rPr lang="es-ES_tradnl" sz="900" b="1" kern="1200" dirty="0" smtClean="0"/>
            <a:t>Recursiva</a:t>
          </a:r>
          <a:endParaRPr lang="es-AR" sz="900" b="1" kern="1200" dirty="0"/>
        </a:p>
      </dsp:txBody>
      <dsp:txXfrm>
        <a:off x="862271" y="706973"/>
        <a:ext cx="705931" cy="815334"/>
      </dsp:txXfrm>
    </dsp:sp>
    <dsp:sp modelId="{B75ADE52-B0D0-4FFC-A00D-B40E9B85F1D1}">
      <dsp:nvSpPr>
        <dsp:cNvPr id="0" name=""/>
        <dsp:cNvSpPr/>
      </dsp:nvSpPr>
      <dsp:spPr>
        <a:xfrm>
          <a:off x="1645554" y="668784"/>
          <a:ext cx="782309" cy="891712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240958"/>
                <a:satOff val="-5040"/>
                <a:lumOff val="28042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240958"/>
                <a:satOff val="-5040"/>
                <a:lumOff val="28042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240958"/>
                <a:satOff val="-5040"/>
                <a:lumOff val="2804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900" kern="1200" dirty="0" smtClean="0"/>
            <a:t>Revisión </a:t>
          </a:r>
          <a:r>
            <a:rPr lang="es-ES_tradnl" sz="900" b="1" kern="1200" dirty="0" smtClean="0"/>
            <a:t>Jurisdiccional</a:t>
          </a:r>
          <a:endParaRPr lang="es-AR" sz="900" b="1" kern="1200" dirty="0"/>
        </a:p>
      </dsp:txBody>
      <dsp:txXfrm>
        <a:off x="1683743" y="706973"/>
        <a:ext cx="705931" cy="8153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1314F-2AD3-4CAA-9208-A091806D2F73}" type="datetimeFigureOut">
              <a:rPr lang="es-AR" smtClean="0"/>
              <a:t>07/01/2016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87B1F-AD9C-4539-AF4B-6D9838934C6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34189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1314F-2AD3-4CAA-9208-A091806D2F73}" type="datetimeFigureOut">
              <a:rPr lang="es-AR" smtClean="0"/>
              <a:t>07/01/2016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87B1F-AD9C-4539-AF4B-6D9838934C6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74667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1314F-2AD3-4CAA-9208-A091806D2F73}" type="datetimeFigureOut">
              <a:rPr lang="es-AR" smtClean="0"/>
              <a:t>07/01/2016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87B1F-AD9C-4539-AF4B-6D9838934C6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3446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1314F-2AD3-4CAA-9208-A091806D2F73}" type="datetimeFigureOut">
              <a:rPr lang="es-AR" smtClean="0"/>
              <a:t>07/01/2016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87B1F-AD9C-4539-AF4B-6D9838934C6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60279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1314F-2AD3-4CAA-9208-A091806D2F73}" type="datetimeFigureOut">
              <a:rPr lang="es-AR" smtClean="0"/>
              <a:t>07/01/2016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87B1F-AD9C-4539-AF4B-6D9838934C6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91327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1314F-2AD3-4CAA-9208-A091806D2F73}" type="datetimeFigureOut">
              <a:rPr lang="es-AR" smtClean="0"/>
              <a:t>07/01/2016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87B1F-AD9C-4539-AF4B-6D9838934C6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37089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1314F-2AD3-4CAA-9208-A091806D2F73}" type="datetimeFigureOut">
              <a:rPr lang="es-AR" smtClean="0"/>
              <a:t>07/01/2016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87B1F-AD9C-4539-AF4B-6D9838934C6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71702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1314F-2AD3-4CAA-9208-A091806D2F73}" type="datetimeFigureOut">
              <a:rPr lang="es-AR" smtClean="0"/>
              <a:t>07/01/2016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87B1F-AD9C-4539-AF4B-6D9838934C6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86737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1314F-2AD3-4CAA-9208-A091806D2F73}" type="datetimeFigureOut">
              <a:rPr lang="es-AR" smtClean="0"/>
              <a:t>07/01/2016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87B1F-AD9C-4539-AF4B-6D9838934C6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43591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1314F-2AD3-4CAA-9208-A091806D2F73}" type="datetimeFigureOut">
              <a:rPr lang="es-AR" smtClean="0"/>
              <a:t>07/01/2016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87B1F-AD9C-4539-AF4B-6D9838934C6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08329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1314F-2AD3-4CAA-9208-A091806D2F73}" type="datetimeFigureOut">
              <a:rPr lang="es-AR" smtClean="0"/>
              <a:t>07/01/2016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87B1F-AD9C-4539-AF4B-6D9838934C6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21722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1314F-2AD3-4CAA-9208-A091806D2F73}" type="datetimeFigureOut">
              <a:rPr lang="es-AR" smtClean="0"/>
              <a:t>07/01/2016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87B1F-AD9C-4539-AF4B-6D9838934C6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2267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microsoft.com/office/2007/relationships/hdphoto" Target="../media/hdphoto1.wdp"/><Relationship Id="rId7" Type="http://schemas.openxmlformats.org/officeDocument/2006/relationships/diagramData" Target="../diagrams/data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microsoft.com/office/2007/relationships/diagramDrawing" Target="../diagrams/drawing1.xml"/><Relationship Id="rId5" Type="http://schemas.openxmlformats.org/officeDocument/2006/relationships/image" Target="../media/image3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2.jpeg"/><Relationship Id="rId9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png"/><Relationship Id="rId7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emf"/><Relationship Id="rId7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8000">
              <a:schemeClr val="accent1">
                <a:lumMod val="82000"/>
              </a:schemeClr>
            </a:gs>
            <a:gs pos="2000">
              <a:schemeClr val="tx2"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>
            <a:off x="0" y="6938683"/>
            <a:ext cx="6850956" cy="1089701"/>
          </a:xfrm>
          <a:prstGeom prst="rect">
            <a:avLst/>
          </a:prstGeom>
          <a:solidFill>
            <a:schemeClr val="tx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512676" y="7089779"/>
            <a:ext cx="59406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s-AR" sz="1600" dirty="0">
                <a:solidFill>
                  <a:schemeClr val="bg1"/>
                </a:solidFill>
                <a:latin typeface="Kozuka Gothic Pro H" pitchFamily="34" charset="-128"/>
                <a:ea typeface="Kozuka Gothic Pro H" pitchFamily="34" charset="-128"/>
              </a:rPr>
              <a:t>Programa de Asesoramiento y Representación Legal para personas refugiadas y solicitantes del reconocimiento de la condición de </a:t>
            </a:r>
            <a:r>
              <a:rPr lang="es-AR" sz="1600" dirty="0" smtClean="0">
                <a:solidFill>
                  <a:schemeClr val="bg1"/>
                </a:solidFill>
                <a:latin typeface="Kozuka Gothic Pro H" pitchFamily="34" charset="-128"/>
                <a:ea typeface="Kozuka Gothic Pro H" pitchFamily="34" charset="-128"/>
              </a:rPr>
              <a:t>refugiada</a:t>
            </a:r>
            <a:endParaRPr lang="es-AR" sz="1600" dirty="0" smtClean="0">
              <a:solidFill>
                <a:schemeClr val="bg1"/>
              </a:solidFill>
              <a:latin typeface="Kozuka Gothic Pro H" pitchFamily="34" charset="-128"/>
              <a:ea typeface="Kozuka Gothic Pro H" pitchFamily="34" charset="-128"/>
              <a:cs typeface="Times New Roman" pitchFamily="18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" contras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046" r="37620" b="39281"/>
          <a:stretch/>
        </p:blipFill>
        <p:spPr>
          <a:xfrm>
            <a:off x="702260" y="827584"/>
            <a:ext cx="5774409" cy="3552395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Logo DG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12" y="5004048"/>
            <a:ext cx="5112568" cy="1238968"/>
          </a:xfrm>
          <a:prstGeom prst="rect">
            <a:avLst/>
          </a:prstGeom>
          <a:effectLst>
            <a:outerShdw blurRad="1270000" dist="50800" dir="5400000" algn="ctr" rotWithShape="0">
              <a:schemeClr val="bg1">
                <a:alpha val="43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855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8000">
              <a:schemeClr val="accent1">
                <a:lumMod val="82000"/>
              </a:schemeClr>
            </a:gs>
            <a:gs pos="2000">
              <a:schemeClr val="tx2"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 redondeado"/>
          <p:cNvSpPr/>
          <p:nvPr/>
        </p:nvSpPr>
        <p:spPr>
          <a:xfrm>
            <a:off x="2186862" y="2747798"/>
            <a:ext cx="1350150" cy="768085"/>
          </a:xfrm>
          <a:prstGeom prst="roundRect">
            <a:avLst>
              <a:gd name="adj" fmla="val 17238"/>
            </a:avLst>
          </a:prstGeom>
          <a:solidFill>
            <a:schemeClr val="accent1">
              <a:lumMod val="7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4 Rectángulo redondeado"/>
          <p:cNvSpPr/>
          <p:nvPr/>
        </p:nvSpPr>
        <p:spPr>
          <a:xfrm>
            <a:off x="3601557" y="2747798"/>
            <a:ext cx="2959790" cy="768085"/>
          </a:xfrm>
          <a:prstGeom prst="roundRect">
            <a:avLst>
              <a:gd name="adj" fmla="val 17238"/>
            </a:avLst>
          </a:prstGeom>
          <a:solidFill>
            <a:schemeClr val="accent1">
              <a:lumMod val="7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AR"/>
          </a:p>
        </p:txBody>
      </p:sp>
      <p:sp>
        <p:nvSpPr>
          <p:cNvPr id="2" name="1 Rectángulo"/>
          <p:cNvSpPr/>
          <p:nvPr/>
        </p:nvSpPr>
        <p:spPr>
          <a:xfrm>
            <a:off x="1" y="7962853"/>
            <a:ext cx="6857999" cy="1181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6" name="Picture 4" descr="Logo DG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7" y="8220405"/>
            <a:ext cx="1053592" cy="734912"/>
          </a:xfrm>
          <a:prstGeom prst="rect">
            <a:avLst/>
          </a:prstGeom>
          <a:effectLst>
            <a:outerShdw blurRad="1270000" dist="50800" dir="5400000" algn="ctr" rotWithShape="0">
              <a:schemeClr val="bg1">
                <a:alpha val="43000"/>
              </a:schemeClr>
            </a:outerShdw>
          </a:effectLst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75" b="88542" l="9639" r="97590">
                        <a14:foregroundMark x1="93574" y1="41667" x2="93574" y2="41667"/>
                        <a14:foregroundMark x1="97590" y1="29167" x2="97590" y2="29167"/>
                        <a14:foregroundMark x1="34538" y1="28125" x2="34538" y2="28125"/>
                        <a14:foregroundMark x1="28514" y1="38542" x2="28514" y2="38542"/>
                        <a14:foregroundMark x1="22691" y1="35417" x2="22691" y2="35417"/>
                        <a14:foregroundMark x1="15060" y1="35417" x2="15060" y2="35417"/>
                        <a14:foregroundMark x1="16867" y1="53125" x2="16867" y2="53125"/>
                        <a14:foregroundMark x1="13855" y1="19792" x2="13855" y2="19792"/>
                        <a14:foregroundMark x1="14458" y1="52083" x2="14458" y2="52083"/>
                        <a14:foregroundMark x1="12450" y1="30208" x2="12450" y2="30208"/>
                        <a14:foregroundMark x1="11044" y1="38542" x2="11044" y2="38542"/>
                        <a14:foregroundMark x1="12450" y1="56250" x2="12450" y2="56250"/>
                        <a14:foregroundMark x1="11446" y1="62500" x2="11446" y2="6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33" y="2078075"/>
            <a:ext cx="1404156" cy="558229"/>
          </a:xfrm>
          <a:prstGeom prst="rect">
            <a:avLst/>
          </a:prstGeom>
        </p:spPr>
      </p:pic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1369702" y="8220406"/>
            <a:ext cx="53800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es-AR" sz="1400" dirty="0">
                <a:solidFill>
                  <a:schemeClr val="tx2">
                    <a:lumMod val="50000"/>
                  </a:schemeClr>
                </a:solidFill>
                <a:latin typeface="Gloucester MT Extra Condensed" pitchFamily="18" charset="0"/>
              </a:rPr>
              <a:t>Programa de Asesoramiento y Representación Legal para personas refugiadas y solicitantes del reconocimiento de la condición de </a:t>
            </a:r>
            <a:r>
              <a:rPr lang="es-AR" sz="1400" dirty="0" smtClean="0">
                <a:solidFill>
                  <a:schemeClr val="tx2">
                    <a:lumMod val="50000"/>
                  </a:schemeClr>
                </a:solidFill>
                <a:latin typeface="Gloucester MT Extra Condensed" pitchFamily="18" charset="0"/>
              </a:rPr>
              <a:t>refugiada</a:t>
            </a:r>
            <a:endParaRPr lang="es-AR" sz="1400" dirty="0" smtClean="0">
              <a:solidFill>
                <a:schemeClr val="tx2">
                  <a:lumMod val="50000"/>
                </a:schemeClr>
              </a:solidFill>
              <a:latin typeface="Gloucester MT Extra Condensed" pitchFamily="18" charset="0"/>
              <a:cs typeface="Times New Roman" pitchFamily="18" charset="0"/>
            </a:endParaRPr>
          </a:p>
          <a:p>
            <a:pPr algn="r" eaLnBrk="1" hangingPunct="1"/>
            <a:r>
              <a:rPr lang="es-AR" sz="1200" dirty="0" smtClean="0">
                <a:latin typeface="Gloucester MT Extra Condensed" pitchFamily="18" charset="0"/>
                <a:cs typeface="Times New Roman" pitchFamily="18" charset="0"/>
              </a:rPr>
              <a:t>Comisión </a:t>
            </a:r>
            <a:r>
              <a:rPr lang="es-AR" sz="1200" dirty="0">
                <a:latin typeface="Gloucester MT Extra Condensed" pitchFamily="18" charset="0"/>
                <a:cs typeface="Times New Roman" pitchFamily="18" charset="0"/>
              </a:rPr>
              <a:t>para la Asistencia Integral y </a:t>
            </a:r>
            <a:r>
              <a:rPr lang="es-AR" sz="1200" dirty="0" smtClean="0">
                <a:latin typeface="Gloucester MT Extra Condensed" pitchFamily="18" charset="0"/>
                <a:cs typeface="Times New Roman" pitchFamily="18" charset="0"/>
              </a:rPr>
              <a:t>Protección del </a:t>
            </a:r>
            <a:r>
              <a:rPr lang="es-AR" sz="1200" dirty="0">
                <a:latin typeface="Gloucester MT Extra Condensed" pitchFamily="18" charset="0"/>
                <a:cs typeface="Times New Roman" pitchFamily="18" charset="0"/>
              </a:rPr>
              <a:t>Refugiado y </a:t>
            </a:r>
            <a:r>
              <a:rPr lang="es-AR" sz="1200" dirty="0" err="1">
                <a:latin typeface="Gloucester MT Extra Condensed" pitchFamily="18" charset="0"/>
                <a:cs typeface="Times New Roman" pitchFamily="18" charset="0"/>
              </a:rPr>
              <a:t>Peticionante</a:t>
            </a:r>
            <a:r>
              <a:rPr lang="es-AR" sz="1200" dirty="0">
                <a:latin typeface="Gloucester MT Extra Condensed" pitchFamily="18" charset="0"/>
                <a:cs typeface="Times New Roman" pitchFamily="18" charset="0"/>
              </a:rPr>
              <a:t> de Refugio</a:t>
            </a:r>
          </a:p>
        </p:txBody>
      </p:sp>
      <p:sp>
        <p:nvSpPr>
          <p:cNvPr id="17" name="16 Rectángulo"/>
          <p:cNvSpPr/>
          <p:nvPr/>
        </p:nvSpPr>
        <p:spPr>
          <a:xfrm rot="5400000" flipH="1">
            <a:off x="3398521" y="4533854"/>
            <a:ext cx="60959" cy="6857999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0" y="720733"/>
            <a:ext cx="234888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s-ES_tradnl" sz="2800" b="1" dirty="0" smtClean="0">
                <a:solidFill>
                  <a:schemeClr val="bg1"/>
                </a:solidFill>
                <a:latin typeface="Kozuka Gothic Pro H" pitchFamily="34" charset="-128"/>
                <a:ea typeface="Kozuka Gothic Pro H" pitchFamily="34" charset="-128"/>
              </a:rPr>
              <a:t>Cuerpo de Abogados</a:t>
            </a:r>
            <a:endParaRPr lang="es-AR" sz="2800" b="1" dirty="0" smtClean="0">
              <a:solidFill>
                <a:schemeClr val="bg1"/>
              </a:solidFill>
              <a:latin typeface="Kozuka Gothic Pro H" pitchFamily="34" charset="-128"/>
              <a:ea typeface="Kozuka Gothic Pro H" pitchFamily="34" charset="-128"/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2284101" y="2903247"/>
            <a:ext cx="1170090" cy="436695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COMPETENCIA</a:t>
            </a:r>
            <a:endParaRPr lang="es-AR" sz="12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645024" y="2824064"/>
            <a:ext cx="286231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AR"/>
            </a:defPPr>
            <a:lvl1pPr algn="just">
              <a:defRPr sz="120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742950" indent="-285750" eaLnBrk="0" hangingPunct="0">
              <a:defRPr>
                <a:latin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9pPr>
          </a:lstStyle>
          <a:p>
            <a:pPr algn="l"/>
            <a:r>
              <a:rPr lang="es-AR" dirty="0"/>
              <a:t>Fueron seleccionados a través de un concurso público, lo cual garantiza su competencia e idoneidad.</a:t>
            </a:r>
          </a:p>
        </p:txBody>
      </p:sp>
      <p:sp>
        <p:nvSpPr>
          <p:cNvPr id="13" name="12 Rectángulo redondeado"/>
          <p:cNvSpPr/>
          <p:nvPr/>
        </p:nvSpPr>
        <p:spPr>
          <a:xfrm>
            <a:off x="2186864" y="3707904"/>
            <a:ext cx="1350150" cy="768085"/>
          </a:xfrm>
          <a:prstGeom prst="roundRect">
            <a:avLst>
              <a:gd name="adj" fmla="val 17238"/>
            </a:avLst>
          </a:prstGeom>
          <a:solidFill>
            <a:schemeClr val="accent1">
              <a:lumMod val="7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13 Rectángulo redondeado"/>
          <p:cNvSpPr/>
          <p:nvPr/>
        </p:nvSpPr>
        <p:spPr>
          <a:xfrm>
            <a:off x="3601558" y="3707904"/>
            <a:ext cx="2959790" cy="768085"/>
          </a:xfrm>
          <a:prstGeom prst="roundRect">
            <a:avLst>
              <a:gd name="adj" fmla="val 17238"/>
            </a:avLst>
          </a:prstGeom>
          <a:solidFill>
            <a:schemeClr val="accent1">
              <a:lumMod val="7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AR"/>
          </a:p>
        </p:txBody>
      </p:sp>
      <p:sp>
        <p:nvSpPr>
          <p:cNvPr id="15" name="14 Rectángulo redondeado"/>
          <p:cNvSpPr/>
          <p:nvPr/>
        </p:nvSpPr>
        <p:spPr>
          <a:xfrm>
            <a:off x="2284103" y="3863354"/>
            <a:ext cx="1170090" cy="436695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ESPECIALIZACIÓN</a:t>
            </a:r>
            <a:endParaRPr lang="es-AR" sz="12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3645025" y="3784170"/>
            <a:ext cx="28623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AR"/>
            </a:defPPr>
            <a:lvl1pPr algn="just">
              <a:defRPr sz="120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742950" indent="-285750" eaLnBrk="0" hangingPunct="0">
              <a:defRPr>
                <a:latin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9pPr>
          </a:lstStyle>
          <a:p>
            <a:pPr algn="l"/>
            <a:r>
              <a:rPr lang="es-AR" dirty="0">
                <a:latin typeface="Segoe UI"/>
                <a:ea typeface="Calibri"/>
                <a:cs typeface="Times New Roman"/>
              </a:rPr>
              <a:t>Están especializados en derecho de migración </a:t>
            </a:r>
            <a:r>
              <a:rPr lang="es-AR" dirty="0" smtClean="0">
                <a:latin typeface="Segoe UI"/>
                <a:ea typeface="Calibri"/>
                <a:cs typeface="Times New Roman"/>
              </a:rPr>
              <a:t>y derecho de los refugiados.</a:t>
            </a:r>
            <a:endParaRPr lang="es-AR" dirty="0"/>
          </a:p>
        </p:txBody>
      </p:sp>
      <p:sp>
        <p:nvSpPr>
          <p:cNvPr id="18" name="17 Rectángulo redondeado"/>
          <p:cNvSpPr/>
          <p:nvPr/>
        </p:nvSpPr>
        <p:spPr>
          <a:xfrm>
            <a:off x="2186862" y="4668011"/>
            <a:ext cx="1350150" cy="768085"/>
          </a:xfrm>
          <a:prstGeom prst="roundRect">
            <a:avLst>
              <a:gd name="adj" fmla="val 17238"/>
            </a:avLst>
          </a:prstGeom>
          <a:solidFill>
            <a:schemeClr val="accent1">
              <a:lumMod val="7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9" name="18 Rectángulo redondeado"/>
          <p:cNvSpPr/>
          <p:nvPr/>
        </p:nvSpPr>
        <p:spPr>
          <a:xfrm>
            <a:off x="3601557" y="4668011"/>
            <a:ext cx="2959790" cy="768085"/>
          </a:xfrm>
          <a:prstGeom prst="roundRect">
            <a:avLst>
              <a:gd name="adj" fmla="val 17238"/>
            </a:avLst>
          </a:prstGeom>
          <a:solidFill>
            <a:schemeClr val="accent1">
              <a:lumMod val="7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AR"/>
          </a:p>
        </p:txBody>
      </p:sp>
      <p:sp>
        <p:nvSpPr>
          <p:cNvPr id="20" name="19 Rectángulo redondeado"/>
          <p:cNvSpPr/>
          <p:nvPr/>
        </p:nvSpPr>
        <p:spPr>
          <a:xfrm>
            <a:off x="2284101" y="4823461"/>
            <a:ext cx="1170090" cy="436695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IDIOMAS</a:t>
            </a:r>
            <a:endParaRPr lang="es-AR" sz="12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3645024" y="4847949"/>
            <a:ext cx="286231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AR"/>
            </a:defPPr>
            <a:lvl1pPr algn="just">
              <a:defRPr sz="120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742950" indent="-285750" eaLnBrk="0" hangingPunct="0">
              <a:defRPr>
                <a:latin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9pPr>
          </a:lstStyle>
          <a:p>
            <a:pPr algn="l"/>
            <a:r>
              <a:rPr lang="es-AR" dirty="0">
                <a:latin typeface="Segoe UI"/>
                <a:ea typeface="Calibri"/>
                <a:cs typeface="Times New Roman"/>
              </a:rPr>
              <a:t>Dominan los idiomas </a:t>
            </a:r>
            <a:r>
              <a:rPr lang="es-AR" b="1" dirty="0">
                <a:latin typeface="Segoe UI"/>
                <a:ea typeface="Calibri"/>
                <a:cs typeface="Times New Roman"/>
              </a:rPr>
              <a:t>inglés</a:t>
            </a:r>
            <a:r>
              <a:rPr lang="es-AR" dirty="0">
                <a:latin typeface="Segoe UI"/>
                <a:ea typeface="Calibri"/>
                <a:cs typeface="Times New Roman"/>
              </a:rPr>
              <a:t> y </a:t>
            </a:r>
            <a:r>
              <a:rPr lang="es-AR" b="1" dirty="0">
                <a:latin typeface="Segoe UI"/>
                <a:ea typeface="Calibri"/>
                <a:cs typeface="Times New Roman"/>
              </a:rPr>
              <a:t>francés</a:t>
            </a:r>
            <a:endParaRPr lang="es-AR" b="1" dirty="0"/>
          </a:p>
        </p:txBody>
      </p:sp>
      <p:sp>
        <p:nvSpPr>
          <p:cNvPr id="22" name="21 Rectángulo redondeado"/>
          <p:cNvSpPr/>
          <p:nvPr/>
        </p:nvSpPr>
        <p:spPr>
          <a:xfrm>
            <a:off x="2186862" y="6617248"/>
            <a:ext cx="1350150" cy="768085"/>
          </a:xfrm>
          <a:prstGeom prst="roundRect">
            <a:avLst>
              <a:gd name="adj" fmla="val 17238"/>
            </a:avLst>
          </a:prstGeom>
          <a:solidFill>
            <a:schemeClr val="accent1">
              <a:lumMod val="7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3" name="22 Rectángulo redondeado"/>
          <p:cNvSpPr/>
          <p:nvPr/>
        </p:nvSpPr>
        <p:spPr>
          <a:xfrm>
            <a:off x="3601557" y="6588224"/>
            <a:ext cx="2959790" cy="1152128"/>
          </a:xfrm>
          <a:prstGeom prst="roundRect">
            <a:avLst>
              <a:gd name="adj" fmla="val 17238"/>
            </a:avLst>
          </a:prstGeom>
          <a:solidFill>
            <a:schemeClr val="accent1">
              <a:lumMod val="7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AR"/>
          </a:p>
        </p:txBody>
      </p:sp>
      <p:sp>
        <p:nvSpPr>
          <p:cNvPr id="24" name="23 Rectángulo redondeado"/>
          <p:cNvSpPr/>
          <p:nvPr/>
        </p:nvSpPr>
        <p:spPr>
          <a:xfrm>
            <a:off x="2284101" y="6772698"/>
            <a:ext cx="1170090" cy="436695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INDEPENDENCIA</a:t>
            </a:r>
            <a:endParaRPr lang="es-AR" sz="12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3645024" y="6684235"/>
            <a:ext cx="2862319" cy="972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AR"/>
            </a:defPPr>
            <a:lvl1pPr algn="just">
              <a:defRPr sz="120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742950" indent="-285750" eaLnBrk="0" hangingPunct="0">
              <a:defRPr>
                <a:latin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9pPr>
          </a:lstStyle>
          <a:p>
            <a:pPr lvl="0" algn="l">
              <a:lnSpc>
                <a:spcPct val="115000"/>
              </a:lnSpc>
              <a:spcAft>
                <a:spcPts val="0"/>
              </a:spcAft>
            </a:pPr>
            <a:r>
              <a:rPr lang="es-AR" dirty="0">
                <a:latin typeface="Segoe UI"/>
                <a:ea typeface="Calibri"/>
                <a:cs typeface="Times New Roman"/>
              </a:rPr>
              <a:t>Tienen independencia funcional de la </a:t>
            </a:r>
            <a:r>
              <a:rPr lang="es-AR" b="1" dirty="0">
                <a:latin typeface="Segoe UI"/>
                <a:ea typeface="Calibri"/>
                <a:cs typeface="Times New Roman"/>
              </a:rPr>
              <a:t>Comisión Nacional para los Refugiados </a:t>
            </a:r>
            <a:r>
              <a:rPr lang="es-AR" dirty="0">
                <a:latin typeface="Segoe UI"/>
                <a:ea typeface="Calibri"/>
                <a:cs typeface="Times New Roman"/>
              </a:rPr>
              <a:t>(</a:t>
            </a:r>
            <a:r>
              <a:rPr lang="es-AR" dirty="0" err="1" smtClean="0">
                <a:latin typeface="Segoe UI"/>
                <a:ea typeface="Calibri"/>
                <a:cs typeface="Times New Roman"/>
              </a:rPr>
              <a:t>CoNaRe</a:t>
            </a:r>
            <a:r>
              <a:rPr lang="es-AR" dirty="0" smtClean="0">
                <a:latin typeface="Segoe UI"/>
                <a:ea typeface="Calibri"/>
                <a:cs typeface="Times New Roman"/>
              </a:rPr>
              <a:t>) </a:t>
            </a:r>
            <a:r>
              <a:rPr lang="es-AR" dirty="0">
                <a:latin typeface="Segoe UI"/>
                <a:ea typeface="Calibri"/>
                <a:cs typeface="Times New Roman"/>
              </a:rPr>
              <a:t>y de la Dirección Nacional de Migraciones (DNM).</a:t>
            </a:r>
            <a:endParaRPr lang="es-AR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26" name="25 Rectángulo redondeado"/>
          <p:cNvSpPr/>
          <p:nvPr/>
        </p:nvSpPr>
        <p:spPr>
          <a:xfrm>
            <a:off x="2186862" y="5628118"/>
            <a:ext cx="1350150" cy="768085"/>
          </a:xfrm>
          <a:prstGeom prst="roundRect">
            <a:avLst>
              <a:gd name="adj" fmla="val 17238"/>
            </a:avLst>
          </a:prstGeom>
          <a:solidFill>
            <a:schemeClr val="accent1">
              <a:lumMod val="7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7" name="26 Rectángulo redondeado"/>
          <p:cNvSpPr/>
          <p:nvPr/>
        </p:nvSpPr>
        <p:spPr>
          <a:xfrm>
            <a:off x="3601557" y="5628118"/>
            <a:ext cx="2959790" cy="768085"/>
          </a:xfrm>
          <a:prstGeom prst="roundRect">
            <a:avLst>
              <a:gd name="adj" fmla="val 17238"/>
            </a:avLst>
          </a:prstGeom>
          <a:solidFill>
            <a:schemeClr val="accent1">
              <a:lumMod val="7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AR"/>
          </a:p>
        </p:txBody>
      </p:sp>
      <p:sp>
        <p:nvSpPr>
          <p:cNvPr id="28" name="27 Rectángulo redondeado"/>
          <p:cNvSpPr/>
          <p:nvPr/>
        </p:nvSpPr>
        <p:spPr>
          <a:xfrm>
            <a:off x="2284101" y="5783567"/>
            <a:ext cx="1170090" cy="436695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ORIENTACIÓN</a:t>
            </a:r>
            <a:endParaRPr lang="es-AR" sz="12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3645024" y="5704384"/>
            <a:ext cx="28623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AR"/>
            </a:defPPr>
            <a:lvl1pPr algn="just">
              <a:defRPr sz="120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742950" indent="-285750" eaLnBrk="0" hangingPunct="0">
              <a:defRPr>
                <a:latin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9pPr>
          </a:lstStyle>
          <a:p>
            <a:pPr algn="l"/>
            <a:r>
              <a:rPr lang="es-AR" dirty="0">
                <a:latin typeface="Segoe UI"/>
                <a:ea typeface="Calibri"/>
                <a:cs typeface="Times New Roman"/>
              </a:rPr>
              <a:t>La/o orientarán sobre sus derechos y obligaciones durante el </a:t>
            </a:r>
            <a:r>
              <a:rPr lang="es-AR" dirty="0" smtClean="0">
                <a:latin typeface="Segoe UI"/>
                <a:ea typeface="Calibri"/>
                <a:cs typeface="Times New Roman"/>
              </a:rPr>
              <a:t>procedimiento.</a:t>
            </a:r>
            <a:endParaRPr lang="es-AR" dirty="0"/>
          </a:p>
        </p:txBody>
      </p:sp>
      <p:sp>
        <p:nvSpPr>
          <p:cNvPr id="30" name="29 CuadroTexto"/>
          <p:cNvSpPr txBox="1"/>
          <p:nvPr/>
        </p:nvSpPr>
        <p:spPr>
          <a:xfrm>
            <a:off x="2219134" y="715699"/>
            <a:ext cx="42882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AR"/>
            </a:defPPr>
            <a:lvl1pPr algn="just">
              <a:defRPr sz="120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742950" indent="-285750" eaLnBrk="0" hangingPunct="0">
              <a:defRPr>
                <a:latin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9pPr>
          </a:lstStyle>
          <a:p>
            <a:r>
              <a:rPr lang="es-ES_tradnl" dirty="0" smtClean="0"/>
              <a:t>El proceso a través del cual fueron seleccionados los abogados garantiza 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41229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Rectángulo"/>
          <p:cNvSpPr/>
          <p:nvPr/>
        </p:nvSpPr>
        <p:spPr>
          <a:xfrm>
            <a:off x="0" y="0"/>
            <a:ext cx="2186862" cy="793237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1 Rectángulo"/>
          <p:cNvSpPr/>
          <p:nvPr/>
        </p:nvSpPr>
        <p:spPr>
          <a:xfrm>
            <a:off x="1" y="7962853"/>
            <a:ext cx="6857999" cy="1181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6" name="Picture 4" descr="Logo DG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7" y="8220405"/>
            <a:ext cx="1053592" cy="734912"/>
          </a:xfrm>
          <a:prstGeom prst="rect">
            <a:avLst/>
          </a:prstGeom>
          <a:effectLst>
            <a:outerShdw blurRad="1270000" dist="50800" dir="5400000" algn="ctr" rotWithShape="0">
              <a:schemeClr val="bg1">
                <a:alpha val="43000"/>
              </a:schemeClr>
            </a:outerShdw>
          </a:effectLst>
        </p:spPr>
      </p:pic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26622" y="539552"/>
            <a:ext cx="216024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s-ES_tradnl" sz="2000" b="1" dirty="0" smtClean="0">
                <a:solidFill>
                  <a:schemeClr val="bg1"/>
                </a:solidFill>
                <a:latin typeface="Kozuka Gothic Pro H" pitchFamily="34" charset="-128"/>
                <a:ea typeface="Kozuka Gothic Pro H" pitchFamily="34" charset="-128"/>
              </a:rPr>
              <a:t>Información</a:t>
            </a:r>
          </a:p>
          <a:p>
            <a:pPr algn="ctr" eaLnBrk="1" hangingPunct="1"/>
            <a:r>
              <a:rPr lang="es-ES_tradnl" sz="2000" b="1" dirty="0">
                <a:solidFill>
                  <a:schemeClr val="bg1"/>
                </a:solidFill>
                <a:latin typeface="Kozuka Gothic Pro H" pitchFamily="34" charset="-128"/>
                <a:ea typeface="Kozuka Gothic Pro H" pitchFamily="34" charset="-128"/>
              </a:rPr>
              <a:t>d</a:t>
            </a:r>
            <a:r>
              <a:rPr lang="es-ES_tradnl" sz="2000" b="1" dirty="0" smtClean="0">
                <a:solidFill>
                  <a:schemeClr val="bg1"/>
                </a:solidFill>
                <a:latin typeface="Kozuka Gothic Pro H" pitchFamily="34" charset="-128"/>
                <a:ea typeface="Kozuka Gothic Pro H" pitchFamily="34" charset="-128"/>
              </a:rPr>
              <a:t>e Contacto</a:t>
            </a: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1369702" y="8220406"/>
            <a:ext cx="53800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es-AR" sz="1400" dirty="0">
                <a:solidFill>
                  <a:schemeClr val="tx2">
                    <a:lumMod val="50000"/>
                  </a:schemeClr>
                </a:solidFill>
                <a:latin typeface="Gloucester MT Extra Condensed" pitchFamily="18" charset="0"/>
              </a:rPr>
              <a:t>Programa de Asesoramiento y Representación Legal para personas refugiadas y solicitantes del reconocimiento de la condición de </a:t>
            </a:r>
            <a:r>
              <a:rPr lang="es-AR" sz="1400" dirty="0" smtClean="0">
                <a:solidFill>
                  <a:schemeClr val="tx2">
                    <a:lumMod val="50000"/>
                  </a:schemeClr>
                </a:solidFill>
                <a:latin typeface="Gloucester MT Extra Condensed" pitchFamily="18" charset="0"/>
              </a:rPr>
              <a:t>refugiada</a:t>
            </a:r>
            <a:endParaRPr lang="es-AR" sz="1400" dirty="0" smtClean="0">
              <a:solidFill>
                <a:schemeClr val="tx2">
                  <a:lumMod val="50000"/>
                </a:schemeClr>
              </a:solidFill>
              <a:latin typeface="Gloucester MT Extra Condensed" pitchFamily="18" charset="0"/>
              <a:cs typeface="Times New Roman" pitchFamily="18" charset="0"/>
            </a:endParaRPr>
          </a:p>
          <a:p>
            <a:pPr algn="r" eaLnBrk="1" hangingPunct="1"/>
            <a:r>
              <a:rPr lang="es-AR" sz="1200" dirty="0" smtClean="0">
                <a:latin typeface="Gloucester MT Extra Condensed" pitchFamily="18" charset="0"/>
                <a:cs typeface="Times New Roman" pitchFamily="18" charset="0"/>
              </a:rPr>
              <a:t>Comisión </a:t>
            </a:r>
            <a:r>
              <a:rPr lang="es-AR" sz="1200" dirty="0">
                <a:latin typeface="Gloucester MT Extra Condensed" pitchFamily="18" charset="0"/>
                <a:cs typeface="Times New Roman" pitchFamily="18" charset="0"/>
              </a:rPr>
              <a:t>para la Asistencia Integral y </a:t>
            </a:r>
            <a:r>
              <a:rPr lang="es-AR" sz="1200" dirty="0" smtClean="0">
                <a:latin typeface="Gloucester MT Extra Condensed" pitchFamily="18" charset="0"/>
                <a:cs typeface="Times New Roman" pitchFamily="18" charset="0"/>
              </a:rPr>
              <a:t>Protección del </a:t>
            </a:r>
            <a:r>
              <a:rPr lang="es-AR" sz="1200" dirty="0">
                <a:latin typeface="Gloucester MT Extra Condensed" pitchFamily="18" charset="0"/>
                <a:cs typeface="Times New Roman" pitchFamily="18" charset="0"/>
              </a:rPr>
              <a:t>Refugiado y </a:t>
            </a:r>
            <a:r>
              <a:rPr lang="es-AR" sz="1200" dirty="0" err="1">
                <a:latin typeface="Gloucester MT Extra Condensed" pitchFamily="18" charset="0"/>
                <a:cs typeface="Times New Roman" pitchFamily="18" charset="0"/>
              </a:rPr>
              <a:t>Peticionante</a:t>
            </a:r>
            <a:r>
              <a:rPr lang="es-AR" sz="1200" dirty="0">
                <a:latin typeface="Gloucester MT Extra Condensed" pitchFamily="18" charset="0"/>
                <a:cs typeface="Times New Roman" pitchFamily="18" charset="0"/>
              </a:rPr>
              <a:t> de Refugio</a:t>
            </a:r>
          </a:p>
        </p:txBody>
      </p:sp>
      <p:sp>
        <p:nvSpPr>
          <p:cNvPr id="17" name="16 Rectángulo"/>
          <p:cNvSpPr/>
          <p:nvPr/>
        </p:nvSpPr>
        <p:spPr>
          <a:xfrm rot="5400000" flipH="1">
            <a:off x="3398521" y="4533854"/>
            <a:ext cx="60959" cy="6857999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88" y="1499659"/>
            <a:ext cx="950366" cy="55171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Rectángulo redondeado"/>
          <p:cNvSpPr/>
          <p:nvPr/>
        </p:nvSpPr>
        <p:spPr>
          <a:xfrm>
            <a:off x="2705147" y="1109490"/>
            <a:ext cx="3780420" cy="967873"/>
          </a:xfrm>
          <a:prstGeom prst="roundRect">
            <a:avLst>
              <a:gd name="adj" fmla="val 552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AR" sz="1000" dirty="0" smtClean="0">
              <a:solidFill>
                <a:schemeClr val="tx1"/>
              </a:solidFill>
            </a:endParaRPr>
          </a:p>
          <a:p>
            <a:endParaRPr lang="es-AR" sz="200" dirty="0">
              <a:solidFill>
                <a:schemeClr val="tx1"/>
              </a:solidFill>
            </a:endParaRPr>
          </a:p>
          <a:p>
            <a:r>
              <a:rPr lang="es-AR" sz="1600" dirty="0" smtClean="0">
                <a:solidFill>
                  <a:schemeClr val="tx1"/>
                </a:solidFill>
              </a:rPr>
              <a:t>Av. Belgrano Nro.1177, 2º piso, Buenos Aires.</a:t>
            </a:r>
            <a:endParaRPr lang="es-AR" sz="1600" dirty="0">
              <a:solidFill>
                <a:schemeClr val="tx1"/>
              </a:solidFill>
            </a:endParaRPr>
          </a:p>
        </p:txBody>
      </p:sp>
      <p:sp>
        <p:nvSpPr>
          <p:cNvPr id="12" name="11 Recortar rectángulo de esquina diagonal"/>
          <p:cNvSpPr/>
          <p:nvPr/>
        </p:nvSpPr>
        <p:spPr>
          <a:xfrm>
            <a:off x="2564904" y="1019605"/>
            <a:ext cx="2462501" cy="384043"/>
          </a:xfrm>
          <a:prstGeom prst="snip2Diag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Dirección</a:t>
            </a:r>
            <a:endParaRPr lang="es-AR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2705147" y="4277842"/>
            <a:ext cx="3780420" cy="967873"/>
          </a:xfrm>
          <a:prstGeom prst="roundRect">
            <a:avLst>
              <a:gd name="adj" fmla="val 552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AR" sz="1000" b="1" dirty="0" smtClean="0">
              <a:solidFill>
                <a:schemeClr val="tx1"/>
              </a:solidFill>
            </a:endParaRPr>
          </a:p>
          <a:p>
            <a:endParaRPr lang="es-AR" sz="200" b="1" dirty="0">
              <a:solidFill>
                <a:schemeClr val="tx1"/>
              </a:solidFill>
            </a:endParaRPr>
          </a:p>
          <a:p>
            <a:r>
              <a:rPr lang="es-AR" dirty="0" smtClean="0">
                <a:solidFill>
                  <a:schemeClr val="tx1"/>
                </a:solidFill>
              </a:rPr>
              <a:t>5237 – 4736 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14" name="13 Recortar rectángulo de esquina diagonal"/>
          <p:cNvSpPr/>
          <p:nvPr/>
        </p:nvSpPr>
        <p:spPr>
          <a:xfrm>
            <a:off x="2564904" y="4187957"/>
            <a:ext cx="2462501" cy="384043"/>
          </a:xfrm>
          <a:prstGeom prst="snip2Diag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Teléfonos</a:t>
            </a:r>
            <a:endParaRPr lang="es-AR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2705147" y="5524341"/>
            <a:ext cx="3780420" cy="871863"/>
          </a:xfrm>
          <a:prstGeom prst="roundRect">
            <a:avLst>
              <a:gd name="adj" fmla="val 552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AR" sz="1000" dirty="0" smtClean="0">
              <a:solidFill>
                <a:schemeClr val="tx1"/>
              </a:solidFill>
            </a:endParaRPr>
          </a:p>
          <a:p>
            <a:endParaRPr lang="es-AR" sz="200" dirty="0">
              <a:solidFill>
                <a:schemeClr val="tx1"/>
              </a:solidFill>
            </a:endParaRPr>
          </a:p>
          <a:p>
            <a:r>
              <a:rPr lang="es-AR" sz="1600" i="1" dirty="0" smtClean="0">
                <a:solidFill>
                  <a:schemeClr val="tx2">
                    <a:lumMod val="75000"/>
                  </a:schemeClr>
                </a:solidFill>
              </a:rPr>
              <a:t>refugiados@mpd.gov.ar</a:t>
            </a:r>
            <a:endParaRPr lang="es-AR" sz="16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18 Recortar rectángulo de esquina diagonal"/>
          <p:cNvSpPr/>
          <p:nvPr/>
        </p:nvSpPr>
        <p:spPr>
          <a:xfrm>
            <a:off x="2564904" y="5434456"/>
            <a:ext cx="2462501" cy="384043"/>
          </a:xfrm>
          <a:prstGeom prst="snip2Diag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E.mail</a:t>
            </a:r>
            <a:endParaRPr lang="es-AR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0" name="19 Rectángulo redondeado"/>
          <p:cNvSpPr/>
          <p:nvPr/>
        </p:nvSpPr>
        <p:spPr>
          <a:xfrm>
            <a:off x="2705147" y="2298890"/>
            <a:ext cx="3780420" cy="1667297"/>
          </a:xfrm>
          <a:prstGeom prst="roundRect">
            <a:avLst>
              <a:gd name="adj" fmla="val 5088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AR" sz="1400" dirty="0" smtClean="0">
              <a:solidFill>
                <a:schemeClr val="tx1"/>
              </a:solidFill>
            </a:endParaRPr>
          </a:p>
          <a:p>
            <a:r>
              <a:rPr lang="es-AR" sz="1600" dirty="0" smtClean="0">
                <a:solidFill>
                  <a:schemeClr val="tx1"/>
                </a:solidFill>
              </a:rPr>
              <a:t>Lunes a Viernes de 9:00 a 16:00 horas</a:t>
            </a:r>
          </a:p>
        </p:txBody>
      </p:sp>
      <p:sp>
        <p:nvSpPr>
          <p:cNvPr id="21" name="20 Recortar rectángulo de esquina diagonal"/>
          <p:cNvSpPr/>
          <p:nvPr/>
        </p:nvSpPr>
        <p:spPr>
          <a:xfrm>
            <a:off x="2564904" y="2209005"/>
            <a:ext cx="2462501" cy="384043"/>
          </a:xfrm>
          <a:prstGeom prst="snip2Diag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Horarios de atención</a:t>
            </a:r>
            <a:endParaRPr lang="es-AR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71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8000">
              <a:schemeClr val="accent1">
                <a:lumMod val="82000"/>
              </a:schemeClr>
            </a:gs>
            <a:gs pos="2000">
              <a:schemeClr val="tx2"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2348881" y="2747918"/>
            <a:ext cx="4212467" cy="2496277"/>
          </a:xfrm>
          <a:prstGeom prst="roundRect">
            <a:avLst>
              <a:gd name="adj" fmla="val 9577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" contras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046" r="37620" b="39281"/>
          <a:stretch/>
        </p:blipFill>
        <p:spPr>
          <a:xfrm>
            <a:off x="246879" y="3011916"/>
            <a:ext cx="1111648" cy="3552395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1 Rectángulo"/>
          <p:cNvSpPr/>
          <p:nvPr/>
        </p:nvSpPr>
        <p:spPr>
          <a:xfrm>
            <a:off x="1" y="7962853"/>
            <a:ext cx="6857999" cy="1181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6" name="Picture 4" descr="Logo DG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57" y="8220405"/>
            <a:ext cx="1053592" cy="734912"/>
          </a:xfrm>
          <a:prstGeom prst="rect">
            <a:avLst/>
          </a:prstGeom>
          <a:effectLst>
            <a:outerShdw blurRad="1270000" dist="50800" dir="5400000" algn="ctr" rotWithShape="0">
              <a:schemeClr val="bg1">
                <a:alpha val="43000"/>
              </a:schemeClr>
            </a:outerShdw>
          </a:effectLst>
        </p:spPr>
      </p:pic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0" y="720733"/>
            <a:ext cx="21868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s-AR" sz="3600" b="1" dirty="0">
                <a:solidFill>
                  <a:schemeClr val="bg1"/>
                </a:solidFill>
                <a:latin typeface="Kozuka Gothic Pro H" pitchFamily="34" charset="-128"/>
                <a:ea typeface="Kozuka Gothic Pro H" pitchFamily="34" charset="-128"/>
              </a:rPr>
              <a:t>Misión</a:t>
            </a: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2348881" y="648719"/>
            <a:ext cx="4212467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s-AR" sz="1600" b="1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La República Argentina se pone a la vanguardia en materia de representación legal de solicitantes de asilo.</a:t>
            </a:r>
          </a:p>
          <a:p>
            <a:pPr algn="just" eaLnBrk="1" hangingPunct="1"/>
            <a:endParaRPr lang="es-ES_tradnl" sz="24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 eaLnBrk="1" hangingPunct="1"/>
            <a:r>
              <a:rPr lang="es-ES_tradnl" sz="12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Mediante el </a:t>
            </a:r>
            <a:r>
              <a:rPr lang="es-AR" sz="12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Programa de Asesoramiento y Representación Legal para personas refugiadas y solicitantes del reconocimiento de la condición de </a:t>
            </a:r>
            <a:r>
              <a:rPr lang="es-AR" sz="1200" b="1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refugiada</a:t>
            </a:r>
            <a:r>
              <a:rPr lang="es-AR" sz="12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,</a:t>
            </a:r>
            <a:r>
              <a:rPr lang="es-ES_tradnl" sz="12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la Defensoría General de la Nación garantizará que</a:t>
            </a:r>
            <a:endParaRPr lang="es-AR" sz="1200" dirty="0" smtClean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375" b="88542" l="9639" r="97590">
                        <a14:foregroundMark x1="93574" y1="41667" x2="93574" y2="41667"/>
                        <a14:foregroundMark x1="97590" y1="29167" x2="97590" y2="29167"/>
                        <a14:foregroundMark x1="34538" y1="28125" x2="34538" y2="28125"/>
                        <a14:foregroundMark x1="28514" y1="38542" x2="28514" y2="38542"/>
                        <a14:foregroundMark x1="22691" y1="35417" x2="22691" y2="35417"/>
                        <a14:foregroundMark x1="15060" y1="35417" x2="15060" y2="35417"/>
                        <a14:foregroundMark x1="16867" y1="53125" x2="16867" y2="53125"/>
                        <a14:foregroundMark x1="13855" y1="19792" x2="13855" y2="19792"/>
                        <a14:foregroundMark x1="14458" y1="52083" x2="14458" y2="52083"/>
                        <a14:foregroundMark x1="12450" y1="30208" x2="12450" y2="30208"/>
                        <a14:foregroundMark x1="11044" y1="38542" x2="11044" y2="38542"/>
                        <a14:foregroundMark x1="12450" y1="56250" x2="12450" y2="56250"/>
                        <a14:foregroundMark x1="11446" y1="62500" x2="11446" y2="6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52" y="1613504"/>
            <a:ext cx="1404156" cy="558229"/>
          </a:xfrm>
          <a:prstGeom prst="rect">
            <a:avLst/>
          </a:prstGeom>
        </p:spPr>
      </p:pic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1369702" y="8220406"/>
            <a:ext cx="53800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es-AR" sz="1400" dirty="0">
                <a:solidFill>
                  <a:schemeClr val="tx2">
                    <a:lumMod val="50000"/>
                  </a:schemeClr>
                </a:solidFill>
                <a:latin typeface="Gloucester MT Extra Condensed" pitchFamily="18" charset="0"/>
              </a:rPr>
              <a:t>Programa de Asesoramiento y Representación Legal para personas refugiadas y solicitantes del reconocimiento de la condición de </a:t>
            </a:r>
            <a:r>
              <a:rPr lang="es-AR" sz="1400" dirty="0" smtClean="0">
                <a:solidFill>
                  <a:schemeClr val="tx2">
                    <a:lumMod val="50000"/>
                  </a:schemeClr>
                </a:solidFill>
                <a:latin typeface="Gloucester MT Extra Condensed" pitchFamily="18" charset="0"/>
              </a:rPr>
              <a:t>refugiada</a:t>
            </a:r>
            <a:endParaRPr lang="es-AR" sz="1400" dirty="0" smtClean="0">
              <a:solidFill>
                <a:schemeClr val="tx2">
                  <a:lumMod val="50000"/>
                </a:schemeClr>
              </a:solidFill>
              <a:latin typeface="Gloucester MT Extra Condensed" pitchFamily="18" charset="0"/>
              <a:cs typeface="Times New Roman" pitchFamily="18" charset="0"/>
            </a:endParaRPr>
          </a:p>
          <a:p>
            <a:pPr algn="r" eaLnBrk="1" hangingPunct="1"/>
            <a:r>
              <a:rPr lang="es-AR" sz="1200" dirty="0" smtClean="0">
                <a:latin typeface="Gloucester MT Extra Condensed" pitchFamily="18" charset="0"/>
                <a:cs typeface="Times New Roman" pitchFamily="18" charset="0"/>
              </a:rPr>
              <a:t>Comisión </a:t>
            </a:r>
            <a:r>
              <a:rPr lang="es-AR" sz="1200" dirty="0">
                <a:latin typeface="Gloucester MT Extra Condensed" pitchFamily="18" charset="0"/>
                <a:cs typeface="Times New Roman" pitchFamily="18" charset="0"/>
              </a:rPr>
              <a:t>para la Asistencia Integral y </a:t>
            </a:r>
            <a:r>
              <a:rPr lang="es-AR" sz="1200" dirty="0" smtClean="0">
                <a:latin typeface="Gloucester MT Extra Condensed" pitchFamily="18" charset="0"/>
                <a:cs typeface="Times New Roman" pitchFamily="18" charset="0"/>
              </a:rPr>
              <a:t>Protección del </a:t>
            </a:r>
            <a:r>
              <a:rPr lang="es-AR" sz="1200" dirty="0">
                <a:latin typeface="Gloucester MT Extra Condensed" pitchFamily="18" charset="0"/>
                <a:cs typeface="Times New Roman" pitchFamily="18" charset="0"/>
              </a:rPr>
              <a:t>Refugiado y </a:t>
            </a:r>
            <a:r>
              <a:rPr lang="es-AR" sz="1200" dirty="0" err="1">
                <a:latin typeface="Gloucester MT Extra Condensed" pitchFamily="18" charset="0"/>
                <a:cs typeface="Times New Roman" pitchFamily="18" charset="0"/>
              </a:rPr>
              <a:t>Peticionante</a:t>
            </a:r>
            <a:r>
              <a:rPr lang="es-AR" sz="1200" dirty="0">
                <a:latin typeface="Gloucester MT Extra Condensed" pitchFamily="18" charset="0"/>
                <a:cs typeface="Times New Roman" pitchFamily="18" charset="0"/>
              </a:rPr>
              <a:t> de Refugio</a:t>
            </a:r>
          </a:p>
        </p:txBody>
      </p:sp>
      <p:sp>
        <p:nvSpPr>
          <p:cNvPr id="17" name="16 Rectángulo"/>
          <p:cNvSpPr/>
          <p:nvPr/>
        </p:nvSpPr>
        <p:spPr>
          <a:xfrm rot="5400000" flipH="1">
            <a:off x="3398521" y="4533854"/>
            <a:ext cx="60959" cy="6857999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2348881" y="2927636"/>
            <a:ext cx="4212467" cy="269304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s-ES_tradnl" sz="2800" b="1" dirty="0" smtClean="0">
                <a:solidFill>
                  <a:srgbClr val="FFC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TODO</a:t>
            </a:r>
            <a:r>
              <a:rPr lang="es-ES_tradnl" sz="2400" b="1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 </a:t>
            </a:r>
            <a:r>
              <a:rPr lang="es-ES_tradnl" sz="2800" b="1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solicitante de refugio</a:t>
            </a:r>
            <a:r>
              <a:rPr lang="es-ES_tradnl" sz="24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/>
            </a:r>
            <a:br>
              <a:rPr lang="es-ES_tradnl" sz="24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s-ES_tradnl" sz="19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cuente con la asistencia de un</a:t>
            </a:r>
            <a:r>
              <a:rPr lang="es-ES_tradnl" sz="24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_tradnl" sz="2300" b="1" u="sng" dirty="0" smtClean="0">
                <a:solidFill>
                  <a:schemeClr val="tx2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ABOGADO</a:t>
            </a:r>
            <a:br>
              <a:rPr lang="es-ES_tradnl" sz="2300" b="1" u="sng" dirty="0" smtClean="0">
                <a:solidFill>
                  <a:schemeClr val="tx2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s-ES_tradnl" sz="2200" dirty="0">
                <a:solidFill>
                  <a:schemeClr val="accent1">
                    <a:lumMod val="60000"/>
                    <a:lumOff val="4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</a:t>
            </a:r>
            <a:r>
              <a:rPr lang="es-ES_tradnl" sz="2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 </a:t>
            </a:r>
            <a:r>
              <a:rPr lang="es-ES_tradnl" sz="22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todas</a:t>
            </a:r>
            <a:r>
              <a:rPr lang="es-ES_tradnl" sz="22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_tradnl" sz="2200" dirty="0">
                <a:solidFill>
                  <a:schemeClr val="accent1">
                    <a:lumMod val="60000"/>
                    <a:lumOff val="4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las etapas del </a:t>
            </a:r>
            <a:r>
              <a:rPr lang="es-ES_tradnl" sz="2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procedimiento </a:t>
            </a:r>
            <a:r>
              <a:rPr lang="es-ES_tradnl" sz="22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provisto gratuitamente por el Estado</a:t>
            </a:r>
            <a:r>
              <a:rPr lang="es-ES_tradnl" sz="2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.</a:t>
            </a:r>
            <a:endParaRPr lang="es-ES_tradnl" sz="2200" dirty="0">
              <a:solidFill>
                <a:schemeClr val="accent1">
                  <a:lumMod val="60000"/>
                  <a:lumOff val="40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19240733"/>
              </p:ext>
            </p:extLst>
          </p:nvPr>
        </p:nvGraphicFramePr>
        <p:xfrm>
          <a:off x="3239876" y="5428520"/>
          <a:ext cx="2430475" cy="222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2450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8000">
              <a:schemeClr val="accent1">
                <a:lumMod val="82000"/>
              </a:schemeClr>
            </a:gs>
            <a:gs pos="2000">
              <a:schemeClr val="tx2"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" y="7962853"/>
            <a:ext cx="6857999" cy="1181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6" name="Picture 4" descr="Logo DG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7" y="8220405"/>
            <a:ext cx="1053592" cy="734912"/>
          </a:xfrm>
          <a:prstGeom prst="rect">
            <a:avLst/>
          </a:prstGeom>
          <a:effectLst>
            <a:outerShdw blurRad="1270000" dist="50800" dir="5400000" algn="ctr" rotWithShape="0">
              <a:schemeClr val="bg1">
                <a:alpha val="43000"/>
              </a:schemeClr>
            </a:outerShdw>
          </a:effectLst>
        </p:spPr>
      </p:pic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2564905" y="785826"/>
            <a:ext cx="399644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es-AR" sz="12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La </a:t>
            </a:r>
            <a:r>
              <a:rPr lang="es-AR" sz="1200" b="1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Defensora General de la Nación, </a:t>
            </a:r>
            <a:r>
              <a:rPr lang="es-AR" sz="12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Stella Maris Martínez, </a:t>
            </a:r>
            <a:r>
              <a:rPr lang="es-AR" sz="12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el presidente de la </a:t>
            </a:r>
            <a:r>
              <a:rPr lang="es-AR" sz="1200" b="1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Comisión Nacional para los Refugiados</a:t>
            </a:r>
            <a:r>
              <a:rPr lang="es-AR" sz="12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(</a:t>
            </a:r>
            <a:r>
              <a:rPr lang="es-AR" sz="1200" dirty="0" err="1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CoNaRe</a:t>
            </a:r>
            <a:r>
              <a:rPr lang="es-AR" sz="12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), Federico </a:t>
            </a:r>
            <a:r>
              <a:rPr lang="es-AR" sz="1200" dirty="0" err="1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Agusti</a:t>
            </a:r>
            <a:r>
              <a:rPr lang="es-AR" sz="12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y </a:t>
            </a:r>
            <a:r>
              <a:rPr lang="es-AR" sz="12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la representante de la </a:t>
            </a:r>
            <a:r>
              <a:rPr lang="es-AR" sz="12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Oficina Regional del ACNUR </a:t>
            </a:r>
            <a:r>
              <a:rPr lang="es-AR" sz="12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para el Sur de América Latina, Eva </a:t>
            </a:r>
            <a:r>
              <a:rPr lang="es-AR" sz="1200" dirty="0" err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Demant</a:t>
            </a:r>
            <a:r>
              <a:rPr lang="es-AR" sz="12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, firmaron un acuerdo marco de cooperación recíproca entre las tres instituciones</a:t>
            </a:r>
            <a:r>
              <a:rPr lang="es-AR" sz="12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.</a:t>
            </a:r>
          </a:p>
          <a:p>
            <a:pPr algn="just" eaLnBrk="1" hangingPunct="1"/>
            <a:endParaRPr lang="es-AR" sz="12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eaLnBrk="1" hangingPunct="1"/>
            <a:r>
              <a:rPr lang="es-AR" sz="1200" dirty="0" smtClean="0">
                <a:solidFill>
                  <a:schemeClr val="bg1"/>
                </a:solidFill>
                <a:latin typeface="+mj-lt"/>
              </a:rPr>
              <a:t>En este acuerdo se establecen </a:t>
            </a:r>
            <a:r>
              <a:rPr lang="es-AR" sz="1200" dirty="0">
                <a:solidFill>
                  <a:schemeClr val="bg1"/>
                </a:solidFill>
                <a:latin typeface="+mj-lt"/>
              </a:rPr>
              <a:t>tres ámbitos de trabajo: </a:t>
            </a:r>
            <a:endParaRPr lang="es-AR" sz="1200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75" b="88542" l="9639" r="97590">
                        <a14:foregroundMark x1="93574" y1="41667" x2="93574" y2="41667"/>
                        <a14:foregroundMark x1="97590" y1="29167" x2="97590" y2="29167"/>
                        <a14:foregroundMark x1="34538" y1="28125" x2="34538" y2="28125"/>
                        <a14:foregroundMark x1="28514" y1="38542" x2="28514" y2="38542"/>
                        <a14:foregroundMark x1="22691" y1="35417" x2="22691" y2="35417"/>
                        <a14:foregroundMark x1="15060" y1="35417" x2="15060" y2="35417"/>
                        <a14:foregroundMark x1="16867" y1="53125" x2="16867" y2="53125"/>
                        <a14:foregroundMark x1="13855" y1="19792" x2="13855" y2="19792"/>
                        <a14:foregroundMark x1="14458" y1="52083" x2="14458" y2="52083"/>
                        <a14:foregroundMark x1="12450" y1="30208" x2="12450" y2="30208"/>
                        <a14:foregroundMark x1="11044" y1="38542" x2="11044" y2="38542"/>
                        <a14:foregroundMark x1="12450" y1="56250" x2="12450" y2="56250"/>
                        <a14:foregroundMark x1="11446" y1="62500" x2="11446" y2="6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33" y="2078075"/>
            <a:ext cx="1404156" cy="558229"/>
          </a:xfrm>
          <a:prstGeom prst="rect">
            <a:avLst/>
          </a:prstGeom>
        </p:spPr>
      </p:pic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1369702" y="8220406"/>
            <a:ext cx="53800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es-AR" sz="1400" dirty="0">
                <a:solidFill>
                  <a:schemeClr val="tx2">
                    <a:lumMod val="50000"/>
                  </a:schemeClr>
                </a:solidFill>
                <a:latin typeface="Gloucester MT Extra Condensed" pitchFamily="18" charset="0"/>
              </a:rPr>
              <a:t>Programa de Asesoramiento y Representación Legal para personas refugiadas y solicitantes del reconocimiento de la condición de </a:t>
            </a:r>
            <a:r>
              <a:rPr lang="es-AR" sz="1400" dirty="0" smtClean="0">
                <a:solidFill>
                  <a:schemeClr val="tx2">
                    <a:lumMod val="50000"/>
                  </a:schemeClr>
                </a:solidFill>
                <a:latin typeface="Gloucester MT Extra Condensed" pitchFamily="18" charset="0"/>
              </a:rPr>
              <a:t>refugiada</a:t>
            </a:r>
            <a:endParaRPr lang="es-AR" sz="1400" dirty="0" smtClean="0">
              <a:solidFill>
                <a:schemeClr val="tx2">
                  <a:lumMod val="50000"/>
                </a:schemeClr>
              </a:solidFill>
              <a:latin typeface="Gloucester MT Extra Condensed" pitchFamily="18" charset="0"/>
              <a:cs typeface="Times New Roman" pitchFamily="18" charset="0"/>
            </a:endParaRPr>
          </a:p>
          <a:p>
            <a:pPr algn="r" eaLnBrk="1" hangingPunct="1"/>
            <a:r>
              <a:rPr lang="es-AR" sz="1200" dirty="0" smtClean="0">
                <a:latin typeface="Gloucester MT Extra Condensed" pitchFamily="18" charset="0"/>
                <a:cs typeface="Times New Roman" pitchFamily="18" charset="0"/>
              </a:rPr>
              <a:t>Comisión </a:t>
            </a:r>
            <a:r>
              <a:rPr lang="es-AR" sz="1200" dirty="0">
                <a:latin typeface="Gloucester MT Extra Condensed" pitchFamily="18" charset="0"/>
                <a:cs typeface="Times New Roman" pitchFamily="18" charset="0"/>
              </a:rPr>
              <a:t>para la Asistencia Integral y </a:t>
            </a:r>
            <a:r>
              <a:rPr lang="es-AR" sz="1200" dirty="0" smtClean="0">
                <a:latin typeface="Gloucester MT Extra Condensed" pitchFamily="18" charset="0"/>
                <a:cs typeface="Times New Roman" pitchFamily="18" charset="0"/>
              </a:rPr>
              <a:t>Protección del </a:t>
            </a:r>
            <a:r>
              <a:rPr lang="es-AR" sz="1200" dirty="0">
                <a:latin typeface="Gloucester MT Extra Condensed" pitchFamily="18" charset="0"/>
                <a:cs typeface="Times New Roman" pitchFamily="18" charset="0"/>
              </a:rPr>
              <a:t>Refugiado y </a:t>
            </a:r>
            <a:r>
              <a:rPr lang="es-AR" sz="1200" dirty="0" err="1">
                <a:latin typeface="Gloucester MT Extra Condensed" pitchFamily="18" charset="0"/>
                <a:cs typeface="Times New Roman" pitchFamily="18" charset="0"/>
              </a:rPr>
              <a:t>Peticionante</a:t>
            </a:r>
            <a:r>
              <a:rPr lang="es-AR" sz="1200" dirty="0">
                <a:latin typeface="Gloucester MT Extra Condensed" pitchFamily="18" charset="0"/>
                <a:cs typeface="Times New Roman" pitchFamily="18" charset="0"/>
              </a:rPr>
              <a:t> de Refugio</a:t>
            </a:r>
          </a:p>
        </p:txBody>
      </p:sp>
      <p:sp>
        <p:nvSpPr>
          <p:cNvPr id="17" name="16 Rectángulo"/>
          <p:cNvSpPr/>
          <p:nvPr/>
        </p:nvSpPr>
        <p:spPr>
          <a:xfrm rot="5400000" flipH="1">
            <a:off x="3398521" y="4533854"/>
            <a:ext cx="60959" cy="6857999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026" name="Picture 2" descr="http://www.migraciones.gov.ar/accesible/mostrar_novedades/getfotoNovedad.php?f=104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7" r="174"/>
          <a:stretch/>
        </p:blipFill>
        <p:spPr bwMode="auto">
          <a:xfrm>
            <a:off x="318003" y="3995936"/>
            <a:ext cx="1883422" cy="2434387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78"/>
          <a:stretch/>
        </p:blipFill>
        <p:spPr bwMode="auto">
          <a:xfrm>
            <a:off x="188640" y="6356916"/>
            <a:ext cx="800944" cy="523621"/>
          </a:xfrm>
          <a:prstGeom prst="round2DiagRect">
            <a:avLst>
              <a:gd name="adj1" fmla="val 16667"/>
              <a:gd name="adj2" fmla="val 0"/>
            </a:avLst>
          </a:prstGeom>
          <a:ln w="635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2" t="7267" r="4798" b="8941"/>
          <a:stretch/>
        </p:blipFill>
        <p:spPr bwMode="auto">
          <a:xfrm>
            <a:off x="824000" y="5739078"/>
            <a:ext cx="835152" cy="691245"/>
          </a:xfrm>
          <a:prstGeom prst="round2DiagRect">
            <a:avLst>
              <a:gd name="adj1" fmla="val 16667"/>
              <a:gd name="adj2" fmla="val 0"/>
            </a:avLst>
          </a:prstGeom>
          <a:ln w="635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migraciones.gov.ar/accesible/imagenes/inicio/conare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017" y="6295791"/>
            <a:ext cx="905118" cy="598656"/>
          </a:xfrm>
          <a:prstGeom prst="round2DiagRect">
            <a:avLst>
              <a:gd name="adj1" fmla="val 16667"/>
              <a:gd name="adj2" fmla="val 0"/>
            </a:avLst>
          </a:prstGeom>
          <a:ln w="635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0" y="720733"/>
            <a:ext cx="234888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s-AR" sz="2800" b="1" dirty="0" smtClean="0">
                <a:solidFill>
                  <a:schemeClr val="bg1"/>
                </a:solidFill>
                <a:latin typeface="Kozuka Gothic Pro H" pitchFamily="34" charset="-128"/>
                <a:ea typeface="Kozuka Gothic Pro H" pitchFamily="34" charset="-128"/>
              </a:rPr>
              <a:t>Acuerdo</a:t>
            </a:r>
            <a:r>
              <a:rPr lang="es-AR" sz="2800" b="1" dirty="0">
                <a:solidFill>
                  <a:schemeClr val="bg1"/>
                </a:solidFill>
                <a:latin typeface="Kozuka Gothic Pro H" pitchFamily="34" charset="-128"/>
                <a:ea typeface="Kozuka Gothic Pro H" pitchFamily="34" charset="-128"/>
              </a:rPr>
              <a:t> </a:t>
            </a:r>
            <a:r>
              <a:rPr lang="es-AR" sz="2800" b="1" dirty="0" smtClean="0">
                <a:solidFill>
                  <a:schemeClr val="bg1"/>
                </a:solidFill>
                <a:latin typeface="Kozuka Gothic Pro H" pitchFamily="34" charset="-128"/>
                <a:ea typeface="Kozuka Gothic Pro H" pitchFamily="34" charset="-128"/>
              </a:rPr>
              <a:t>de Cooperación</a:t>
            </a:r>
          </a:p>
        </p:txBody>
      </p:sp>
      <p:sp>
        <p:nvSpPr>
          <p:cNvPr id="18" name="17 Rectángulo redondeado"/>
          <p:cNvSpPr/>
          <p:nvPr/>
        </p:nvSpPr>
        <p:spPr>
          <a:xfrm>
            <a:off x="2773291" y="2868227"/>
            <a:ext cx="1350150" cy="1031699"/>
          </a:xfrm>
          <a:prstGeom prst="roundRect">
            <a:avLst>
              <a:gd name="adj" fmla="val 17238"/>
            </a:avLst>
          </a:prstGeom>
          <a:solidFill>
            <a:schemeClr val="accent1">
              <a:lumMod val="7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9" name="18 Rectángulo redondeado"/>
          <p:cNvSpPr/>
          <p:nvPr/>
        </p:nvSpPr>
        <p:spPr>
          <a:xfrm>
            <a:off x="4187985" y="2868227"/>
            <a:ext cx="2289646" cy="1031699"/>
          </a:xfrm>
          <a:prstGeom prst="roundRect">
            <a:avLst>
              <a:gd name="adj" fmla="val 17238"/>
            </a:avLst>
          </a:prstGeom>
          <a:solidFill>
            <a:schemeClr val="accent1">
              <a:lumMod val="7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AR"/>
          </a:p>
        </p:txBody>
      </p:sp>
      <p:sp>
        <p:nvSpPr>
          <p:cNvPr id="20" name="19 Rectángulo redondeado"/>
          <p:cNvSpPr/>
          <p:nvPr/>
        </p:nvSpPr>
        <p:spPr>
          <a:xfrm>
            <a:off x="2863321" y="3035830"/>
            <a:ext cx="1170090" cy="672073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DEFENSA </a:t>
            </a:r>
          </a:p>
          <a:p>
            <a:pPr algn="ctr"/>
            <a:r>
              <a:rPr lang="es-ES_tradnl" sz="12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LEGAL</a:t>
            </a:r>
            <a:endParaRPr lang="es-AR" sz="12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4231453" y="2944493"/>
            <a:ext cx="221424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AR"/>
            </a:defPPr>
            <a:lvl1pPr algn="just">
              <a:defRPr sz="120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742950" indent="-285750" eaLnBrk="0" hangingPunct="0">
              <a:defRPr>
                <a:latin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9pPr>
          </a:lstStyle>
          <a:p>
            <a:pPr algn="l"/>
            <a:r>
              <a:rPr lang="es-AR" dirty="0" smtClean="0"/>
              <a:t>Asegurar </a:t>
            </a:r>
            <a:r>
              <a:rPr lang="es-AR" dirty="0"/>
              <a:t>el derecho de los solicitantes de asilo y refugiados a contar con una </a:t>
            </a:r>
            <a:r>
              <a:rPr lang="es-AR" b="1" dirty="0"/>
              <a:t>defensa legal técnica </a:t>
            </a:r>
            <a:r>
              <a:rPr lang="es-AR" b="1" dirty="0" smtClean="0"/>
              <a:t>efectiva</a:t>
            </a:r>
            <a:r>
              <a:rPr lang="es-AR" dirty="0" smtClean="0"/>
              <a:t>. </a:t>
            </a:r>
            <a:endParaRPr lang="es-AR" dirty="0"/>
          </a:p>
        </p:txBody>
      </p:sp>
      <p:sp>
        <p:nvSpPr>
          <p:cNvPr id="22" name="21 Rectángulo redondeado"/>
          <p:cNvSpPr/>
          <p:nvPr/>
        </p:nvSpPr>
        <p:spPr>
          <a:xfrm>
            <a:off x="2773292" y="4110689"/>
            <a:ext cx="1350150" cy="960107"/>
          </a:xfrm>
          <a:prstGeom prst="roundRect">
            <a:avLst>
              <a:gd name="adj" fmla="val 17238"/>
            </a:avLst>
          </a:prstGeom>
          <a:solidFill>
            <a:schemeClr val="accent1">
              <a:lumMod val="7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3" name="22 Rectángulo redondeado"/>
          <p:cNvSpPr/>
          <p:nvPr/>
        </p:nvSpPr>
        <p:spPr>
          <a:xfrm>
            <a:off x="4187987" y="4110689"/>
            <a:ext cx="2289646" cy="960107"/>
          </a:xfrm>
          <a:prstGeom prst="roundRect">
            <a:avLst>
              <a:gd name="adj" fmla="val 17238"/>
            </a:avLst>
          </a:prstGeom>
          <a:solidFill>
            <a:schemeClr val="accent1">
              <a:lumMod val="7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AR"/>
          </a:p>
        </p:txBody>
      </p:sp>
      <p:sp>
        <p:nvSpPr>
          <p:cNvPr id="24" name="23 Rectángulo redondeado"/>
          <p:cNvSpPr/>
          <p:nvPr/>
        </p:nvSpPr>
        <p:spPr>
          <a:xfrm>
            <a:off x="2863321" y="4206700"/>
            <a:ext cx="1170090" cy="672075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CAPACITACIÓN</a:t>
            </a:r>
            <a:endParaRPr lang="es-AR" sz="12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4225687" y="4206701"/>
            <a:ext cx="22142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AR"/>
            </a:defPPr>
            <a:lvl1pPr algn="just">
              <a:defRPr sz="120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742950" indent="-285750" eaLnBrk="0" hangingPunct="0">
              <a:defRPr>
                <a:latin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9pPr>
          </a:lstStyle>
          <a:p>
            <a:pPr algn="l"/>
            <a:r>
              <a:rPr lang="es-AR" dirty="0" smtClean="0"/>
              <a:t>Promover actividades </a:t>
            </a:r>
            <a:r>
              <a:rPr lang="es-AR" dirty="0"/>
              <a:t>de formación y capacitación en temas vinculados a la materia </a:t>
            </a:r>
          </a:p>
        </p:txBody>
      </p:sp>
      <p:sp>
        <p:nvSpPr>
          <p:cNvPr id="26" name="25 Rectángulo redondeado"/>
          <p:cNvSpPr/>
          <p:nvPr/>
        </p:nvSpPr>
        <p:spPr>
          <a:xfrm>
            <a:off x="2773291" y="5194833"/>
            <a:ext cx="1350150" cy="1028091"/>
          </a:xfrm>
          <a:prstGeom prst="roundRect">
            <a:avLst>
              <a:gd name="adj" fmla="val 17238"/>
            </a:avLst>
          </a:prstGeom>
          <a:solidFill>
            <a:schemeClr val="accent1">
              <a:lumMod val="7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7" name="26 Rectángulo redondeado"/>
          <p:cNvSpPr/>
          <p:nvPr/>
        </p:nvSpPr>
        <p:spPr>
          <a:xfrm>
            <a:off x="4187985" y="5194833"/>
            <a:ext cx="2289646" cy="1028091"/>
          </a:xfrm>
          <a:prstGeom prst="roundRect">
            <a:avLst>
              <a:gd name="adj" fmla="val 17238"/>
            </a:avLst>
          </a:prstGeom>
          <a:solidFill>
            <a:schemeClr val="accent1">
              <a:lumMod val="7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AR"/>
          </a:p>
        </p:txBody>
      </p:sp>
      <p:sp>
        <p:nvSpPr>
          <p:cNvPr id="28" name="27 Rectángulo redondeado"/>
          <p:cNvSpPr/>
          <p:nvPr/>
        </p:nvSpPr>
        <p:spPr>
          <a:xfrm>
            <a:off x="2863321" y="5389325"/>
            <a:ext cx="1170090" cy="639107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INFORMACIÓN PÚBLICA</a:t>
            </a:r>
          </a:p>
        </p:txBody>
      </p:sp>
      <p:sp>
        <p:nvSpPr>
          <p:cNvPr id="29" name="28 CuadroTexto"/>
          <p:cNvSpPr txBox="1"/>
          <p:nvPr/>
        </p:nvSpPr>
        <p:spPr>
          <a:xfrm>
            <a:off x="4231453" y="5401102"/>
            <a:ext cx="22142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AR"/>
            </a:defPPr>
            <a:lvl1pPr algn="just">
              <a:defRPr sz="120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742950" indent="-285750" eaLnBrk="0" hangingPunct="0">
              <a:defRPr>
                <a:latin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9pPr>
          </a:lstStyle>
          <a:p>
            <a:pPr algn="l"/>
            <a:r>
              <a:rPr lang="es-AR" dirty="0" smtClean="0">
                <a:latin typeface="Segoe UI"/>
                <a:ea typeface="Calibri"/>
                <a:cs typeface="Times New Roman"/>
              </a:rPr>
              <a:t>Combatir </a:t>
            </a:r>
            <a:r>
              <a:rPr lang="es-AR" dirty="0">
                <a:latin typeface="Segoe UI"/>
                <a:ea typeface="Calibri"/>
                <a:cs typeface="Times New Roman"/>
              </a:rPr>
              <a:t>la xenofobia, la discriminación y la estigmatización</a:t>
            </a:r>
            <a:endParaRPr lang="es-AR" b="1" dirty="0"/>
          </a:p>
        </p:txBody>
      </p:sp>
      <p:sp>
        <p:nvSpPr>
          <p:cNvPr id="4" name="3 Rectángulo redondeado"/>
          <p:cNvSpPr/>
          <p:nvPr/>
        </p:nvSpPr>
        <p:spPr>
          <a:xfrm>
            <a:off x="2729827" y="2773554"/>
            <a:ext cx="3788057" cy="1205212"/>
          </a:xfrm>
          <a:prstGeom prst="roundRect">
            <a:avLst/>
          </a:prstGeom>
          <a:noFill/>
          <a:ln w="317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5542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8000">
              <a:schemeClr val="accent1">
                <a:lumMod val="82000"/>
              </a:schemeClr>
            </a:gs>
            <a:gs pos="2000">
              <a:schemeClr val="tx2"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" y="7962853"/>
            <a:ext cx="6857999" cy="1181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6" name="Picture 4" descr="Logo DG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7" y="8220405"/>
            <a:ext cx="1053592" cy="734912"/>
          </a:xfrm>
          <a:prstGeom prst="rect">
            <a:avLst/>
          </a:prstGeom>
          <a:effectLst>
            <a:outerShdw blurRad="1270000" dist="50800" dir="5400000" algn="ctr" rotWithShape="0">
              <a:schemeClr val="bg1">
                <a:alpha val="43000"/>
              </a:schemeClr>
            </a:outerShdw>
          </a:effectLst>
        </p:spPr>
      </p:pic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2564905" y="648720"/>
            <a:ext cx="399644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AR"/>
            </a:defPPr>
            <a:lvl1pPr algn="just">
              <a:defRPr sz="120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742950" indent="-285750" eaLnBrk="0" hangingPunct="0">
              <a:defRPr>
                <a:latin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9pPr>
          </a:lstStyle>
          <a:p>
            <a:r>
              <a:rPr lang="es-AR" dirty="0"/>
              <a:t>A la luz de los </a:t>
            </a:r>
            <a:r>
              <a:rPr lang="es-AR" b="1" dirty="0"/>
              <a:t>tratados internacionales de derechos humanos con jerarquía constitucional</a:t>
            </a:r>
            <a:r>
              <a:rPr lang="es-AR" dirty="0"/>
              <a:t>, constituye una obligación del Estado Argentino garantizar la representación legal de toda persona solicitante del reconocimiento de la condición de refugiado que así lo requiera.</a:t>
            </a:r>
          </a:p>
          <a:p>
            <a:endParaRPr lang="es-AR" dirty="0"/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75" b="88542" l="9639" r="97590">
                        <a14:foregroundMark x1="93574" y1="41667" x2="93574" y2="41667"/>
                        <a14:foregroundMark x1="97590" y1="29167" x2="97590" y2="29167"/>
                        <a14:foregroundMark x1="34538" y1="28125" x2="34538" y2="28125"/>
                        <a14:foregroundMark x1="28514" y1="38542" x2="28514" y2="38542"/>
                        <a14:foregroundMark x1="22691" y1="35417" x2="22691" y2="35417"/>
                        <a14:foregroundMark x1="15060" y1="35417" x2="15060" y2="35417"/>
                        <a14:foregroundMark x1="16867" y1="53125" x2="16867" y2="53125"/>
                        <a14:foregroundMark x1="13855" y1="19792" x2="13855" y2="19792"/>
                        <a14:foregroundMark x1="14458" y1="52083" x2="14458" y2="52083"/>
                        <a14:foregroundMark x1="12450" y1="30208" x2="12450" y2="30208"/>
                        <a14:foregroundMark x1="11044" y1="38542" x2="11044" y2="38542"/>
                        <a14:foregroundMark x1="12450" y1="56250" x2="12450" y2="56250"/>
                        <a14:foregroundMark x1="11446" y1="62500" x2="11446" y2="6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33" y="2078075"/>
            <a:ext cx="1404156" cy="558229"/>
          </a:xfrm>
          <a:prstGeom prst="rect">
            <a:avLst/>
          </a:prstGeom>
        </p:spPr>
      </p:pic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1369702" y="8220406"/>
            <a:ext cx="53800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es-AR" sz="1400" dirty="0">
                <a:solidFill>
                  <a:schemeClr val="tx2">
                    <a:lumMod val="50000"/>
                  </a:schemeClr>
                </a:solidFill>
                <a:latin typeface="Gloucester MT Extra Condensed" pitchFamily="18" charset="0"/>
              </a:rPr>
              <a:t>Programa de Asesoramiento y Representación Legal para personas refugiadas y solicitantes del reconocimiento de la condición de </a:t>
            </a:r>
            <a:r>
              <a:rPr lang="es-AR" sz="1400" dirty="0" smtClean="0">
                <a:solidFill>
                  <a:schemeClr val="tx2">
                    <a:lumMod val="50000"/>
                  </a:schemeClr>
                </a:solidFill>
                <a:latin typeface="Gloucester MT Extra Condensed" pitchFamily="18" charset="0"/>
              </a:rPr>
              <a:t>refugiada</a:t>
            </a:r>
            <a:endParaRPr lang="es-AR" sz="1400" dirty="0" smtClean="0">
              <a:solidFill>
                <a:schemeClr val="tx2">
                  <a:lumMod val="50000"/>
                </a:schemeClr>
              </a:solidFill>
              <a:latin typeface="Gloucester MT Extra Condensed" pitchFamily="18" charset="0"/>
              <a:cs typeface="Times New Roman" pitchFamily="18" charset="0"/>
            </a:endParaRPr>
          </a:p>
          <a:p>
            <a:pPr algn="r" eaLnBrk="1" hangingPunct="1"/>
            <a:r>
              <a:rPr lang="es-AR" sz="1200" dirty="0" smtClean="0">
                <a:latin typeface="Gloucester MT Extra Condensed" pitchFamily="18" charset="0"/>
                <a:cs typeface="Times New Roman" pitchFamily="18" charset="0"/>
              </a:rPr>
              <a:t>Comisión </a:t>
            </a:r>
            <a:r>
              <a:rPr lang="es-AR" sz="1200" dirty="0">
                <a:latin typeface="Gloucester MT Extra Condensed" pitchFamily="18" charset="0"/>
                <a:cs typeface="Times New Roman" pitchFamily="18" charset="0"/>
              </a:rPr>
              <a:t>para la Asistencia Integral y </a:t>
            </a:r>
            <a:r>
              <a:rPr lang="es-AR" sz="1200" dirty="0" smtClean="0">
                <a:latin typeface="Gloucester MT Extra Condensed" pitchFamily="18" charset="0"/>
                <a:cs typeface="Times New Roman" pitchFamily="18" charset="0"/>
              </a:rPr>
              <a:t>Protección del </a:t>
            </a:r>
            <a:r>
              <a:rPr lang="es-AR" sz="1200" dirty="0">
                <a:latin typeface="Gloucester MT Extra Condensed" pitchFamily="18" charset="0"/>
                <a:cs typeface="Times New Roman" pitchFamily="18" charset="0"/>
              </a:rPr>
              <a:t>Refugiado y </a:t>
            </a:r>
            <a:r>
              <a:rPr lang="es-AR" sz="1200" dirty="0" err="1">
                <a:latin typeface="Gloucester MT Extra Condensed" pitchFamily="18" charset="0"/>
                <a:cs typeface="Times New Roman" pitchFamily="18" charset="0"/>
              </a:rPr>
              <a:t>Peticionante</a:t>
            </a:r>
            <a:r>
              <a:rPr lang="es-AR" sz="1200" dirty="0">
                <a:latin typeface="Gloucester MT Extra Condensed" pitchFamily="18" charset="0"/>
                <a:cs typeface="Times New Roman" pitchFamily="18" charset="0"/>
              </a:rPr>
              <a:t> de Refugio</a:t>
            </a:r>
          </a:p>
        </p:txBody>
      </p:sp>
      <p:sp>
        <p:nvSpPr>
          <p:cNvPr id="17" name="16 Rectángulo"/>
          <p:cNvSpPr/>
          <p:nvPr/>
        </p:nvSpPr>
        <p:spPr>
          <a:xfrm rot="5400000" flipH="1">
            <a:off x="3398521" y="4533854"/>
            <a:ext cx="60959" cy="6857999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0" y="720733"/>
            <a:ext cx="234888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s-AR" sz="2800" b="1" dirty="0" smtClean="0">
                <a:solidFill>
                  <a:schemeClr val="bg1"/>
                </a:solidFill>
                <a:latin typeface="Kozuka Gothic Pro H" pitchFamily="34" charset="-128"/>
                <a:ea typeface="Kozuka Gothic Pro H" pitchFamily="34" charset="-128"/>
              </a:rPr>
              <a:t>Fundamentos </a:t>
            </a:r>
          </a:p>
          <a:p>
            <a:pPr algn="ctr" eaLnBrk="1" hangingPunct="1"/>
            <a:r>
              <a:rPr lang="es-AR" sz="2800" b="1" dirty="0" smtClean="0">
                <a:solidFill>
                  <a:schemeClr val="bg1"/>
                </a:solidFill>
                <a:latin typeface="Kozuka Gothic Pro H" pitchFamily="34" charset="-128"/>
                <a:ea typeface="Kozuka Gothic Pro H" pitchFamily="34" charset="-128"/>
              </a:rPr>
              <a:t>del Programa</a:t>
            </a:r>
          </a:p>
        </p:txBody>
      </p:sp>
    </p:spTree>
    <p:extLst>
      <p:ext uri="{BB962C8B-B14F-4D97-AF65-F5344CB8AC3E}">
        <p14:creationId xmlns:p14="http://schemas.microsoft.com/office/powerpoint/2010/main" val="299461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8000">
              <a:schemeClr val="accent1">
                <a:lumMod val="82000"/>
              </a:schemeClr>
            </a:gs>
            <a:gs pos="2000">
              <a:schemeClr val="tx2"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 redondeado"/>
          <p:cNvSpPr/>
          <p:nvPr/>
        </p:nvSpPr>
        <p:spPr>
          <a:xfrm>
            <a:off x="3104860" y="4397792"/>
            <a:ext cx="2916531" cy="3342560"/>
          </a:xfrm>
          <a:prstGeom prst="roundRect">
            <a:avLst>
              <a:gd name="adj" fmla="val 8604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1 Rectángulo"/>
          <p:cNvSpPr/>
          <p:nvPr/>
        </p:nvSpPr>
        <p:spPr>
          <a:xfrm>
            <a:off x="1" y="7962853"/>
            <a:ext cx="6857999" cy="1181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6" name="Picture 4" descr="Logo DG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7" y="8220405"/>
            <a:ext cx="1053592" cy="734912"/>
          </a:xfrm>
          <a:prstGeom prst="rect">
            <a:avLst/>
          </a:prstGeom>
          <a:effectLst>
            <a:outerShdw blurRad="1270000" dist="50800" dir="5400000" algn="ctr" rotWithShape="0">
              <a:schemeClr val="bg1">
                <a:alpha val="43000"/>
              </a:schemeClr>
            </a:outerShdw>
          </a:effectLst>
        </p:spPr>
      </p:pic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2564905" y="827584"/>
            <a:ext cx="3996443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AR"/>
            </a:defPPr>
            <a:lvl1pPr algn="just">
              <a:defRPr sz="120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742950" indent="-285750" eaLnBrk="0" hangingPunct="0">
              <a:defRPr>
                <a:latin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9pPr>
          </a:lstStyle>
          <a:p>
            <a:r>
              <a:rPr lang="es-AR" dirty="0" smtClean="0"/>
              <a:t>Todo solicitante que se acerca a la Secretaría Ejecutiva de la </a:t>
            </a:r>
            <a:r>
              <a:rPr lang="es-AR" dirty="0" err="1" smtClean="0"/>
              <a:t>Co.Na.Re</a:t>
            </a:r>
            <a:r>
              <a:rPr lang="es-AR" dirty="0" smtClean="0"/>
              <a:t>. a formalizar su petición es notificado </a:t>
            </a:r>
            <a:r>
              <a:rPr lang="es-AR" b="1" dirty="0" smtClean="0"/>
              <a:t>previamente</a:t>
            </a:r>
            <a:r>
              <a:rPr lang="es-AR" dirty="0" smtClean="0"/>
              <a:t> de su derecho a contar con la asistencia de un abogado en todas las instancia del proceso.</a:t>
            </a:r>
          </a:p>
          <a:p>
            <a:endParaRPr lang="es-AR" dirty="0"/>
          </a:p>
          <a:p>
            <a:r>
              <a:rPr lang="es-AR" dirty="0" smtClean="0"/>
              <a:t>A los efectos de informar más detalladamente sobre este derecho, desde la Comisión se diseñó un </a:t>
            </a:r>
            <a:r>
              <a:rPr lang="es-AR" b="1" dirty="0" smtClean="0"/>
              <a:t>folleto tríptico</a:t>
            </a:r>
            <a:r>
              <a:rPr lang="es-AR" dirty="0" smtClean="0"/>
              <a:t>, que está disponible en </a:t>
            </a:r>
            <a:r>
              <a:rPr lang="es-AR" b="1" dirty="0" smtClean="0"/>
              <a:t>español</a:t>
            </a:r>
            <a:r>
              <a:rPr lang="es-AR" dirty="0" smtClean="0"/>
              <a:t>, </a:t>
            </a:r>
            <a:r>
              <a:rPr lang="es-AR" b="1" dirty="0" smtClean="0"/>
              <a:t>inglés</a:t>
            </a:r>
            <a:r>
              <a:rPr lang="es-AR" dirty="0" smtClean="0"/>
              <a:t> y </a:t>
            </a:r>
            <a:r>
              <a:rPr lang="es-AR" b="1" dirty="0" smtClean="0"/>
              <a:t>francés</a:t>
            </a:r>
            <a:r>
              <a:rPr lang="es-AR" dirty="0"/>
              <a:t>,</a:t>
            </a:r>
            <a:r>
              <a:rPr lang="es-AR" dirty="0" smtClean="0"/>
              <a:t> con información acerca del derecho del solicitante a recibir asesoramiento y representación por parte de los abogados de la Defensoría General de la Nación.</a:t>
            </a:r>
          </a:p>
          <a:p>
            <a:endParaRPr lang="es-AR" dirty="0"/>
          </a:p>
          <a:p>
            <a:r>
              <a:rPr lang="es-AR" dirty="0" smtClean="0"/>
              <a:t>En el folleto se explica, de manera visualmente amigable, como se estructura el proceso ante la </a:t>
            </a:r>
            <a:r>
              <a:rPr lang="es-AR" dirty="0" err="1" smtClean="0"/>
              <a:t>Co.Na.Re</a:t>
            </a:r>
            <a:r>
              <a:rPr lang="es-AR" dirty="0" smtClean="0"/>
              <a:t>. y las sucesivas etapas recursivas, detallando en cada una de dichas etapas, de qué modo lo asistirá su abogado.</a:t>
            </a:r>
            <a:endParaRPr lang="es-AR" dirty="0"/>
          </a:p>
          <a:p>
            <a:endParaRPr lang="es-AR" dirty="0"/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75" b="88542" l="9639" r="97590">
                        <a14:foregroundMark x1="93574" y1="41667" x2="93574" y2="41667"/>
                        <a14:foregroundMark x1="97590" y1="29167" x2="97590" y2="29167"/>
                        <a14:foregroundMark x1="34538" y1="28125" x2="34538" y2="28125"/>
                        <a14:foregroundMark x1="28514" y1="38542" x2="28514" y2="38542"/>
                        <a14:foregroundMark x1="22691" y1="35417" x2="22691" y2="35417"/>
                        <a14:foregroundMark x1="15060" y1="35417" x2="15060" y2="35417"/>
                        <a14:foregroundMark x1="16867" y1="53125" x2="16867" y2="53125"/>
                        <a14:foregroundMark x1="13855" y1="19792" x2="13855" y2="19792"/>
                        <a14:foregroundMark x1="14458" y1="52083" x2="14458" y2="52083"/>
                        <a14:foregroundMark x1="12450" y1="30208" x2="12450" y2="30208"/>
                        <a14:foregroundMark x1="11044" y1="38542" x2="11044" y2="38542"/>
                        <a14:foregroundMark x1="12450" y1="56250" x2="12450" y2="56250"/>
                        <a14:foregroundMark x1="11446" y1="62500" x2="11446" y2="6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33" y="2078075"/>
            <a:ext cx="1404156" cy="558229"/>
          </a:xfrm>
          <a:prstGeom prst="rect">
            <a:avLst/>
          </a:prstGeom>
        </p:spPr>
      </p:pic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1369702" y="8220406"/>
            <a:ext cx="53800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es-AR" sz="1400" dirty="0">
                <a:solidFill>
                  <a:schemeClr val="tx2">
                    <a:lumMod val="50000"/>
                  </a:schemeClr>
                </a:solidFill>
                <a:latin typeface="Gloucester MT Extra Condensed" pitchFamily="18" charset="0"/>
              </a:rPr>
              <a:t>Programa de Asesoramiento y Representación Legal para personas refugiadas y solicitantes del reconocimiento de la condición de </a:t>
            </a:r>
            <a:r>
              <a:rPr lang="es-AR" sz="1400" dirty="0" smtClean="0">
                <a:solidFill>
                  <a:schemeClr val="tx2">
                    <a:lumMod val="50000"/>
                  </a:schemeClr>
                </a:solidFill>
                <a:latin typeface="Gloucester MT Extra Condensed" pitchFamily="18" charset="0"/>
              </a:rPr>
              <a:t>refugiada</a:t>
            </a:r>
            <a:endParaRPr lang="es-AR" sz="1400" dirty="0" smtClean="0">
              <a:solidFill>
                <a:schemeClr val="tx2">
                  <a:lumMod val="50000"/>
                </a:schemeClr>
              </a:solidFill>
              <a:latin typeface="Gloucester MT Extra Condensed" pitchFamily="18" charset="0"/>
              <a:cs typeface="Times New Roman" pitchFamily="18" charset="0"/>
            </a:endParaRPr>
          </a:p>
          <a:p>
            <a:pPr algn="r" eaLnBrk="1" hangingPunct="1"/>
            <a:r>
              <a:rPr lang="es-AR" sz="1200" dirty="0" smtClean="0">
                <a:latin typeface="Gloucester MT Extra Condensed" pitchFamily="18" charset="0"/>
                <a:cs typeface="Times New Roman" pitchFamily="18" charset="0"/>
              </a:rPr>
              <a:t>Comisión </a:t>
            </a:r>
            <a:r>
              <a:rPr lang="es-AR" sz="1200" dirty="0">
                <a:latin typeface="Gloucester MT Extra Condensed" pitchFamily="18" charset="0"/>
                <a:cs typeface="Times New Roman" pitchFamily="18" charset="0"/>
              </a:rPr>
              <a:t>para la Asistencia Integral y </a:t>
            </a:r>
            <a:r>
              <a:rPr lang="es-AR" sz="1200" dirty="0" smtClean="0">
                <a:latin typeface="Gloucester MT Extra Condensed" pitchFamily="18" charset="0"/>
                <a:cs typeface="Times New Roman" pitchFamily="18" charset="0"/>
              </a:rPr>
              <a:t>Protección del </a:t>
            </a:r>
            <a:r>
              <a:rPr lang="es-AR" sz="1200" dirty="0">
                <a:latin typeface="Gloucester MT Extra Condensed" pitchFamily="18" charset="0"/>
                <a:cs typeface="Times New Roman" pitchFamily="18" charset="0"/>
              </a:rPr>
              <a:t>Refugiado y </a:t>
            </a:r>
            <a:r>
              <a:rPr lang="es-AR" sz="1200" dirty="0" err="1">
                <a:latin typeface="Gloucester MT Extra Condensed" pitchFamily="18" charset="0"/>
                <a:cs typeface="Times New Roman" pitchFamily="18" charset="0"/>
              </a:rPr>
              <a:t>Peticionante</a:t>
            </a:r>
            <a:r>
              <a:rPr lang="es-AR" sz="1200" dirty="0">
                <a:latin typeface="Gloucester MT Extra Condensed" pitchFamily="18" charset="0"/>
                <a:cs typeface="Times New Roman" pitchFamily="18" charset="0"/>
              </a:rPr>
              <a:t> de Refugio</a:t>
            </a:r>
          </a:p>
        </p:txBody>
      </p:sp>
      <p:sp>
        <p:nvSpPr>
          <p:cNvPr id="17" name="16 Rectángulo"/>
          <p:cNvSpPr/>
          <p:nvPr/>
        </p:nvSpPr>
        <p:spPr>
          <a:xfrm rot="5400000" flipH="1">
            <a:off x="3398521" y="4533854"/>
            <a:ext cx="60959" cy="6857999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0" y="720733"/>
            <a:ext cx="234888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s-AR" sz="2800" b="1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Notificación</a:t>
            </a:r>
            <a:r>
              <a:rPr lang="es-AR" sz="28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AR" sz="2800" b="1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 información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11"/>
          <a:stretch/>
        </p:blipFill>
        <p:spPr>
          <a:xfrm>
            <a:off x="3254609" y="4629684"/>
            <a:ext cx="711272" cy="2612801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11" t="-1" b="-2470"/>
          <a:stretch/>
        </p:blipFill>
        <p:spPr>
          <a:xfrm>
            <a:off x="4195589" y="4633945"/>
            <a:ext cx="711272" cy="2685255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53"/>
          <a:stretch/>
        </p:blipFill>
        <p:spPr>
          <a:xfrm>
            <a:off x="5147997" y="4630328"/>
            <a:ext cx="711273" cy="2623728"/>
          </a:xfrm>
          <a:prstGeom prst="rect">
            <a:avLst/>
          </a:prstGeom>
        </p:spPr>
      </p:pic>
      <p:sp>
        <p:nvSpPr>
          <p:cNvPr id="14" name="13 CuadroTexto"/>
          <p:cNvSpPr txBox="1"/>
          <p:nvPr/>
        </p:nvSpPr>
        <p:spPr>
          <a:xfrm>
            <a:off x="3309075" y="7285699"/>
            <a:ext cx="8099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Ver Inglés</a:t>
            </a:r>
            <a:endParaRPr lang="es-AR" sz="12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4218980" y="7285699"/>
            <a:ext cx="9171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Ver Francés</a:t>
            </a:r>
            <a:endParaRPr lang="es-AR" sz="12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5158020" y="7285699"/>
            <a:ext cx="9350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Ver Español</a:t>
            </a:r>
            <a:endParaRPr lang="es-AR" sz="12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19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" y="7993333"/>
            <a:ext cx="6857999" cy="1150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7" name="66 Rectángulo"/>
          <p:cNvSpPr/>
          <p:nvPr/>
        </p:nvSpPr>
        <p:spPr>
          <a:xfrm>
            <a:off x="0" y="0"/>
            <a:ext cx="2024844" cy="79628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317" name="5 CuadroTexto"/>
          <p:cNvSpPr txBox="1">
            <a:spLocks noChangeArrowheads="1"/>
          </p:cNvSpPr>
          <p:nvPr/>
        </p:nvSpPr>
        <p:spPr bwMode="auto">
          <a:xfrm>
            <a:off x="134634" y="695180"/>
            <a:ext cx="180477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s-ES" b="1" dirty="0">
                <a:solidFill>
                  <a:schemeClr val="accent1"/>
                </a:solidFill>
                <a:latin typeface="Kozuka Gothic Pro H" pitchFamily="34" charset="-128"/>
                <a:ea typeface="Kozuka Gothic Pro H" pitchFamily="34" charset="-128"/>
              </a:rPr>
              <a:t>Solicitudes de reconocimiento de la condición de </a:t>
            </a:r>
            <a:r>
              <a:rPr lang="es-ES" b="1" dirty="0" smtClean="0">
                <a:solidFill>
                  <a:schemeClr val="accent1"/>
                </a:solidFill>
                <a:latin typeface="Kozuka Gothic Pro H" pitchFamily="34" charset="-128"/>
                <a:ea typeface="Kozuka Gothic Pro H" pitchFamily="34" charset="-128"/>
              </a:rPr>
              <a:t>REFUGIADO </a:t>
            </a:r>
            <a:endParaRPr lang="es-ES" b="1" dirty="0">
              <a:solidFill>
                <a:schemeClr val="accent1"/>
              </a:solidFill>
              <a:latin typeface="Kozuka Gothic Pro H" pitchFamily="34" charset="-128"/>
              <a:ea typeface="Kozuka Gothic Pro H" pitchFamily="34" charset="-128"/>
            </a:endParaRPr>
          </a:p>
        </p:txBody>
      </p:sp>
      <p:pic>
        <p:nvPicPr>
          <p:cNvPr id="8" name="Picture 4" descr="Logo DG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7" y="8220405"/>
            <a:ext cx="1107598" cy="734912"/>
          </a:xfrm>
          <a:prstGeom prst="rect">
            <a:avLst/>
          </a:prstGeom>
          <a:effectLst>
            <a:outerShdw blurRad="1270000" dist="50800" dir="5400000" algn="ctr" rotWithShape="0">
              <a:schemeClr val="bg1">
                <a:alpha val="43000"/>
              </a:schemeClr>
            </a:outerShdw>
          </a:effectLst>
        </p:spPr>
      </p:pic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1538790" y="8181394"/>
            <a:ext cx="521804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0" algn="r" eaLnBrk="1" hangingPunct="1"/>
            <a:r>
              <a:rPr lang="es-AR" sz="1400" dirty="0">
                <a:solidFill>
                  <a:srgbClr val="1F497D">
                    <a:lumMod val="50000"/>
                  </a:srgbClr>
                </a:solidFill>
                <a:latin typeface="Gloucester MT Extra Condensed" pitchFamily="18" charset="0"/>
              </a:rPr>
              <a:t>Programa de Asesoramiento y Representación Legal para personas refugiadas y solicitantes del reconocimiento de la condición de refugiada</a:t>
            </a:r>
            <a:endParaRPr lang="es-AR" sz="1400" dirty="0">
              <a:solidFill>
                <a:srgbClr val="1F497D">
                  <a:lumMod val="50000"/>
                </a:srgbClr>
              </a:solidFill>
              <a:latin typeface="Gloucester MT Extra Condensed" pitchFamily="18" charset="0"/>
              <a:cs typeface="Times New Roman" pitchFamily="18" charset="0"/>
            </a:endParaRPr>
          </a:p>
          <a:p>
            <a:pPr lvl="0" algn="r" eaLnBrk="1" hangingPunct="1"/>
            <a:r>
              <a:rPr lang="es-AR" sz="1200" dirty="0">
                <a:solidFill>
                  <a:prstClr val="black"/>
                </a:solidFill>
                <a:latin typeface="Gloucester MT Extra Condensed" pitchFamily="18" charset="0"/>
                <a:cs typeface="Times New Roman" pitchFamily="18" charset="0"/>
              </a:rPr>
              <a:t>Comisión para la Asistencia Integral y Protección del Refugiado y </a:t>
            </a:r>
            <a:r>
              <a:rPr lang="es-AR" sz="1200" dirty="0" err="1">
                <a:solidFill>
                  <a:prstClr val="black"/>
                </a:solidFill>
                <a:latin typeface="Gloucester MT Extra Condensed" pitchFamily="18" charset="0"/>
                <a:cs typeface="Times New Roman" pitchFamily="18" charset="0"/>
              </a:rPr>
              <a:t>Peticionante</a:t>
            </a:r>
            <a:r>
              <a:rPr lang="es-AR" sz="1200" dirty="0">
                <a:solidFill>
                  <a:prstClr val="black"/>
                </a:solidFill>
                <a:latin typeface="Gloucester MT Extra Condensed" pitchFamily="18" charset="0"/>
                <a:cs typeface="Times New Roman" pitchFamily="18" charset="0"/>
              </a:rPr>
              <a:t> de </a:t>
            </a:r>
            <a:r>
              <a:rPr lang="es-AR" sz="1200" dirty="0" smtClean="0">
                <a:solidFill>
                  <a:prstClr val="black"/>
                </a:solidFill>
                <a:latin typeface="Gloucester MT Extra Condensed" pitchFamily="18" charset="0"/>
                <a:cs typeface="Times New Roman" pitchFamily="18" charset="0"/>
              </a:rPr>
              <a:t>Refugio</a:t>
            </a:r>
            <a:endParaRPr lang="es-AR" sz="1200" dirty="0">
              <a:solidFill>
                <a:prstClr val="black"/>
              </a:solidFill>
              <a:latin typeface="Gloucester MT Extra Condensed" pitchFamily="18" charset="0"/>
              <a:cs typeface="Times New Roman" pitchFamily="18" charset="0"/>
            </a:endParaRPr>
          </a:p>
        </p:txBody>
      </p:sp>
      <p:sp>
        <p:nvSpPr>
          <p:cNvPr id="11" name="10 Rectángulo"/>
          <p:cNvSpPr/>
          <p:nvPr/>
        </p:nvSpPr>
        <p:spPr>
          <a:xfrm rot="5400000" flipH="1">
            <a:off x="3398521" y="4533854"/>
            <a:ext cx="60959" cy="6857999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85" name="5 CuadroTexto"/>
          <p:cNvSpPr txBox="1">
            <a:spLocks noChangeArrowheads="1"/>
          </p:cNvSpPr>
          <p:nvPr/>
        </p:nvSpPr>
        <p:spPr bwMode="auto">
          <a:xfrm>
            <a:off x="2456892" y="673964"/>
            <a:ext cx="40504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Clr>
                <a:schemeClr val="tx2">
                  <a:lumMod val="75000"/>
                </a:schemeClr>
              </a:buClr>
            </a:pPr>
            <a:r>
              <a:rPr lang="es-ES" sz="14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El proceso de Reconocimiento de la Condición de Refugiado</a:t>
            </a:r>
            <a:endParaRPr lang="es-ES" sz="14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5780144" y="3154452"/>
            <a:ext cx="889215" cy="1351977"/>
          </a:xfrm>
          <a:prstGeom prst="roundRect">
            <a:avLst>
              <a:gd name="adj" fmla="val 8832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5" name="14 Rectángulo redondeado"/>
          <p:cNvSpPr/>
          <p:nvPr/>
        </p:nvSpPr>
        <p:spPr>
          <a:xfrm>
            <a:off x="3705980" y="4594505"/>
            <a:ext cx="1719050" cy="2141784"/>
          </a:xfrm>
          <a:prstGeom prst="roundRect">
            <a:avLst>
              <a:gd name="adj" fmla="val 8832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" name="15 Flecha doblada"/>
          <p:cNvSpPr/>
          <p:nvPr/>
        </p:nvSpPr>
        <p:spPr>
          <a:xfrm rot="16200000" flipV="1">
            <a:off x="5132074" y="4751976"/>
            <a:ext cx="1417579" cy="957161"/>
          </a:xfrm>
          <a:prstGeom prst="bentArrow">
            <a:avLst>
              <a:gd name="adj1" fmla="val 12658"/>
              <a:gd name="adj2" fmla="val 13470"/>
              <a:gd name="adj3" fmla="val 17299"/>
              <a:gd name="adj4" fmla="val 4322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16 Rectángulo redondeado"/>
          <p:cNvSpPr/>
          <p:nvPr/>
        </p:nvSpPr>
        <p:spPr>
          <a:xfrm>
            <a:off x="2377006" y="1412144"/>
            <a:ext cx="1344176" cy="3317048"/>
          </a:xfrm>
          <a:prstGeom prst="roundRect">
            <a:avLst>
              <a:gd name="adj" fmla="val 8832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0" name="19 Flecha abajo"/>
          <p:cNvSpPr/>
          <p:nvPr/>
        </p:nvSpPr>
        <p:spPr>
          <a:xfrm>
            <a:off x="2780872" y="2213545"/>
            <a:ext cx="162017" cy="229889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1" name="20 Rectángulo redondeado"/>
          <p:cNvSpPr/>
          <p:nvPr/>
        </p:nvSpPr>
        <p:spPr>
          <a:xfrm>
            <a:off x="2402831" y="1797506"/>
            <a:ext cx="918102" cy="416039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Formulario Inicial</a:t>
            </a:r>
            <a:endParaRPr lang="es-AR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2" name="21 Rectángulo redondeado"/>
          <p:cNvSpPr/>
          <p:nvPr/>
        </p:nvSpPr>
        <p:spPr>
          <a:xfrm>
            <a:off x="2564849" y="2443434"/>
            <a:ext cx="918102" cy="63420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Entrevista de elegibilidad</a:t>
            </a:r>
            <a:endParaRPr lang="es-AR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3" name="22 Flecha abajo"/>
          <p:cNvSpPr/>
          <p:nvPr/>
        </p:nvSpPr>
        <p:spPr>
          <a:xfrm>
            <a:off x="2942890" y="3077641"/>
            <a:ext cx="162017" cy="229889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4" name="23 Rectángulo redondeado"/>
          <p:cNvSpPr/>
          <p:nvPr/>
        </p:nvSpPr>
        <p:spPr>
          <a:xfrm>
            <a:off x="2726867" y="3307530"/>
            <a:ext cx="918102" cy="416039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Alegatos</a:t>
            </a:r>
            <a:endParaRPr lang="es-AR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5" name="24 Flecha abajo"/>
          <p:cNvSpPr/>
          <p:nvPr/>
        </p:nvSpPr>
        <p:spPr>
          <a:xfrm>
            <a:off x="3104911" y="3723569"/>
            <a:ext cx="162017" cy="229889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6" name="25 Rectángulo redondeado"/>
          <p:cNvSpPr/>
          <p:nvPr/>
        </p:nvSpPr>
        <p:spPr>
          <a:xfrm>
            <a:off x="2726867" y="3953458"/>
            <a:ext cx="918102" cy="66035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0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DECISIÓN DE LA </a:t>
            </a:r>
            <a:r>
              <a:rPr lang="es-AR" sz="105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Co.Na.Re</a:t>
            </a:r>
            <a:r>
              <a:rPr lang="es-AR" sz="10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.</a:t>
            </a:r>
            <a:endParaRPr lang="es-AR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4" name="33 Flecha doblada"/>
          <p:cNvSpPr/>
          <p:nvPr/>
        </p:nvSpPr>
        <p:spPr>
          <a:xfrm rot="10800000" flipH="1">
            <a:off x="3320931" y="4613805"/>
            <a:ext cx="442135" cy="1184944"/>
          </a:xfrm>
          <a:prstGeom prst="bentArrow">
            <a:avLst>
              <a:gd name="adj1" fmla="val 21553"/>
              <a:gd name="adj2" fmla="val 25000"/>
              <a:gd name="adj3" fmla="val 25000"/>
              <a:gd name="adj4" fmla="val 4375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5" name="34 Flecha abajo"/>
          <p:cNvSpPr/>
          <p:nvPr/>
        </p:nvSpPr>
        <p:spPr>
          <a:xfrm>
            <a:off x="2996899" y="4613811"/>
            <a:ext cx="162017" cy="2342123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6" name="35 Rectángulo redondeado"/>
          <p:cNvSpPr/>
          <p:nvPr/>
        </p:nvSpPr>
        <p:spPr>
          <a:xfrm>
            <a:off x="2780871" y="6955934"/>
            <a:ext cx="2811363" cy="634207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ESTATUTO DE REFUGIADO</a:t>
            </a:r>
            <a:endParaRPr lang="es-A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2929010" y="5798751"/>
            <a:ext cx="53572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600" b="1" dirty="0" smtClean="0"/>
              <a:t>RECONOCE</a:t>
            </a:r>
            <a:endParaRPr lang="es-AR" sz="600" b="1" dirty="0"/>
          </a:p>
        </p:txBody>
      </p:sp>
      <p:sp>
        <p:nvSpPr>
          <p:cNvPr id="38" name="37 Rectángulo redondeado"/>
          <p:cNvSpPr/>
          <p:nvPr/>
        </p:nvSpPr>
        <p:spPr>
          <a:xfrm>
            <a:off x="2818222" y="5753239"/>
            <a:ext cx="610777" cy="291733"/>
          </a:xfrm>
          <a:prstGeom prst="roundRect">
            <a:avLst/>
          </a:prstGeom>
          <a:solidFill>
            <a:schemeClr val="accent3"/>
          </a:solidFill>
          <a:ln w="3175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44450" h="4445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9" name="38 CuadroTexto"/>
          <p:cNvSpPr txBox="1"/>
          <p:nvPr/>
        </p:nvSpPr>
        <p:spPr>
          <a:xfrm>
            <a:off x="2897874" y="5789704"/>
            <a:ext cx="59022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600" b="1" dirty="0" smtClean="0">
                <a:solidFill>
                  <a:schemeClr val="accent3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RECONOCE</a:t>
            </a:r>
            <a:endParaRPr lang="es-AR" sz="600" b="1" dirty="0">
              <a:solidFill>
                <a:schemeClr val="accent3">
                  <a:lumMod val="50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0" name="39 CuadroTexto"/>
          <p:cNvSpPr txBox="1"/>
          <p:nvPr/>
        </p:nvSpPr>
        <p:spPr>
          <a:xfrm>
            <a:off x="2789216" y="5737195"/>
            <a:ext cx="5317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200" b="1" dirty="0">
                <a:solidFill>
                  <a:schemeClr val="accent3">
                    <a:lumMod val="50000"/>
                  </a:schemeClr>
                </a:solidFill>
                <a:latin typeface="Wingdings" pitchFamily="2" charset="2"/>
              </a:rPr>
              <a:t>ü</a:t>
            </a:r>
          </a:p>
        </p:txBody>
      </p:sp>
      <p:sp>
        <p:nvSpPr>
          <p:cNvPr id="41" name="40 Rectángulo redondeado"/>
          <p:cNvSpPr/>
          <p:nvPr/>
        </p:nvSpPr>
        <p:spPr>
          <a:xfrm>
            <a:off x="3141535" y="4766628"/>
            <a:ext cx="503434" cy="291733"/>
          </a:xfrm>
          <a:prstGeom prst="roundRect">
            <a:avLst/>
          </a:prstGeom>
          <a:solidFill>
            <a:schemeClr val="accent2"/>
          </a:solidFill>
          <a:ln w="3175">
            <a:noFill/>
          </a:ln>
          <a:scene3d>
            <a:camera prst="orthographicFront"/>
            <a:lightRig rig="threePt" dir="t"/>
          </a:scene3d>
          <a:sp3d>
            <a:bevelT w="44450" h="4445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2" name="41 CuadroTexto"/>
          <p:cNvSpPr txBox="1"/>
          <p:nvPr/>
        </p:nvSpPr>
        <p:spPr>
          <a:xfrm>
            <a:off x="3221185" y="4780926"/>
            <a:ext cx="51809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600" b="1" dirty="0" smtClean="0">
                <a:solidFill>
                  <a:schemeClr val="accent2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DENIEGA</a:t>
            </a:r>
            <a:endParaRPr lang="es-AR" sz="600" b="1" dirty="0">
              <a:solidFill>
                <a:schemeClr val="accent2">
                  <a:lumMod val="50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3" name="42 CuadroTexto"/>
          <p:cNvSpPr txBox="1"/>
          <p:nvPr/>
        </p:nvSpPr>
        <p:spPr>
          <a:xfrm>
            <a:off x="3122198" y="4729193"/>
            <a:ext cx="282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b="1" dirty="0">
                <a:solidFill>
                  <a:schemeClr val="accent2">
                    <a:lumMod val="50000"/>
                  </a:schemeClr>
                </a:solidFill>
                <a:latin typeface="Wingdings" pitchFamily="2" charset="2"/>
              </a:rPr>
              <a:t>û</a:t>
            </a:r>
          </a:p>
        </p:txBody>
      </p:sp>
      <p:sp>
        <p:nvSpPr>
          <p:cNvPr id="44" name="43 Rectángulo redondeado"/>
          <p:cNvSpPr/>
          <p:nvPr/>
        </p:nvSpPr>
        <p:spPr>
          <a:xfrm>
            <a:off x="3763066" y="5311183"/>
            <a:ext cx="689855" cy="60195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RECURSO JERÁRQUICO</a:t>
            </a:r>
            <a:endParaRPr lang="es-AR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8" name="47 Rectángulo redondeado"/>
          <p:cNvSpPr/>
          <p:nvPr/>
        </p:nvSpPr>
        <p:spPr>
          <a:xfrm>
            <a:off x="4582922" y="4833547"/>
            <a:ext cx="756084" cy="47012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Dictamen </a:t>
            </a:r>
          </a:p>
          <a:p>
            <a:pPr algn="ctr"/>
            <a:r>
              <a:rPr lang="es-AR" sz="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Secretaría de DDHH</a:t>
            </a:r>
          </a:p>
          <a:p>
            <a:pPr algn="ctr"/>
            <a:r>
              <a:rPr lang="es-AR" sz="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Ministerio de Justicia y DDHH</a:t>
            </a:r>
          </a:p>
        </p:txBody>
      </p:sp>
      <p:sp>
        <p:nvSpPr>
          <p:cNvPr id="49" name="48 Flecha abajo"/>
          <p:cNvSpPr/>
          <p:nvPr/>
        </p:nvSpPr>
        <p:spPr>
          <a:xfrm>
            <a:off x="4883350" y="6107255"/>
            <a:ext cx="162017" cy="858924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0" name="49 CuadroTexto"/>
          <p:cNvSpPr txBox="1"/>
          <p:nvPr/>
        </p:nvSpPr>
        <p:spPr>
          <a:xfrm>
            <a:off x="4815461" y="6380784"/>
            <a:ext cx="53572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600" b="1" dirty="0" smtClean="0"/>
              <a:t>RECONOCE</a:t>
            </a:r>
            <a:endParaRPr lang="es-AR" sz="600" b="1" dirty="0"/>
          </a:p>
        </p:txBody>
      </p:sp>
      <p:sp>
        <p:nvSpPr>
          <p:cNvPr id="51" name="50 Rectángulo redondeado"/>
          <p:cNvSpPr/>
          <p:nvPr/>
        </p:nvSpPr>
        <p:spPr>
          <a:xfrm>
            <a:off x="4700518" y="6320494"/>
            <a:ext cx="638488" cy="291733"/>
          </a:xfrm>
          <a:prstGeom prst="roundRect">
            <a:avLst/>
          </a:prstGeom>
          <a:solidFill>
            <a:schemeClr val="accent3"/>
          </a:solidFill>
          <a:ln w="3175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44450" h="4445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2" name="51 CuadroTexto"/>
          <p:cNvSpPr txBox="1"/>
          <p:nvPr/>
        </p:nvSpPr>
        <p:spPr>
          <a:xfrm>
            <a:off x="4784325" y="6349570"/>
            <a:ext cx="59022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600" b="1" dirty="0" smtClean="0">
                <a:solidFill>
                  <a:schemeClr val="accent3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RECONOCE</a:t>
            </a:r>
            <a:endParaRPr lang="es-AR" sz="600" b="1" dirty="0">
              <a:solidFill>
                <a:schemeClr val="accent3">
                  <a:lumMod val="50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3" name="52 CuadroTexto"/>
          <p:cNvSpPr txBox="1"/>
          <p:nvPr/>
        </p:nvSpPr>
        <p:spPr>
          <a:xfrm>
            <a:off x="4675667" y="6315503"/>
            <a:ext cx="3048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b="1" dirty="0">
                <a:solidFill>
                  <a:schemeClr val="accent3">
                    <a:lumMod val="50000"/>
                  </a:schemeClr>
                </a:solidFill>
                <a:latin typeface="Wingdings" pitchFamily="2" charset="2"/>
              </a:rPr>
              <a:t>ü</a:t>
            </a:r>
          </a:p>
        </p:txBody>
      </p:sp>
      <p:sp>
        <p:nvSpPr>
          <p:cNvPr id="54" name="53 Rectángulo redondeado"/>
          <p:cNvSpPr/>
          <p:nvPr/>
        </p:nvSpPr>
        <p:spPr>
          <a:xfrm>
            <a:off x="4565505" y="5527459"/>
            <a:ext cx="796779" cy="63436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DECISIÓN</a:t>
            </a:r>
            <a:r>
              <a:rPr lang="es-AR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 MINISTRO DEL INTERIOR</a:t>
            </a:r>
            <a:endParaRPr lang="es-AR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5" name="54 CuadroTexto"/>
          <p:cNvSpPr txBox="1"/>
          <p:nvPr/>
        </p:nvSpPr>
        <p:spPr>
          <a:xfrm>
            <a:off x="3705980" y="4551730"/>
            <a:ext cx="171905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700" b="1" dirty="0" smtClean="0">
                <a:solidFill>
                  <a:schemeClr val="accent2">
                    <a:lumMod val="75000"/>
                  </a:schemeClr>
                </a:solidFill>
              </a:rPr>
              <a:t>ETAPA RECURSIVA ADMINISTRATIVA</a:t>
            </a:r>
            <a:endParaRPr lang="es-AR" sz="7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6" name="55 Flecha doblada"/>
          <p:cNvSpPr/>
          <p:nvPr/>
        </p:nvSpPr>
        <p:spPr>
          <a:xfrm>
            <a:off x="4057540" y="4945496"/>
            <a:ext cx="518833" cy="365688"/>
          </a:xfrm>
          <a:prstGeom prst="bentArrow">
            <a:avLst>
              <a:gd name="adj1" fmla="val 36110"/>
              <a:gd name="adj2" fmla="val 35723"/>
              <a:gd name="adj3" fmla="val 40597"/>
              <a:gd name="adj4" fmla="val 4375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7" name="56 Flecha abajo"/>
          <p:cNvSpPr/>
          <p:nvPr/>
        </p:nvSpPr>
        <p:spPr>
          <a:xfrm>
            <a:off x="4882555" y="5297418"/>
            <a:ext cx="162017" cy="229889"/>
          </a:xfrm>
          <a:prstGeom prst="downArrow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58" name="Picture 2" descr="http://upload.wikimedia.org/wikipedia/commons/thumb/6/6e/Logo_del_Ministerio_del_Interior.svg/394px-Logo_del_Ministerio_del_Interior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048" y="6213681"/>
            <a:ext cx="765159" cy="41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4" descr="http://www.migraciones.gov.ar/conare/images/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19500" y1="43478" x2="19500" y2="43478"/>
                        <a14:foregroundMark x1="36000" y1="42391" x2="36000" y2="42391"/>
                        <a14:foregroundMark x1="27500" y1="64130" x2="27500" y2="64130"/>
                        <a14:foregroundMark x1="28500" y1="75000" x2="28500" y2="75000"/>
                        <a14:backgroundMark x1="25874" y1="30303" x2="25874" y2="30303"/>
                        <a14:backgroundMark x1="28671" y1="53030" x2="28671" y2="53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392" y="1403649"/>
            <a:ext cx="445488" cy="364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59 CuadroTexto"/>
          <p:cNvSpPr txBox="1"/>
          <p:nvPr/>
        </p:nvSpPr>
        <p:spPr>
          <a:xfrm>
            <a:off x="2593847" y="1434619"/>
            <a:ext cx="7906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Comisión Nacional</a:t>
            </a:r>
          </a:p>
          <a:p>
            <a:r>
              <a:rPr lang="es-AR" sz="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</a:t>
            </a:r>
            <a:r>
              <a:rPr lang="es-AR" sz="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ara los Refugiados</a:t>
            </a:r>
            <a:endParaRPr lang="es-AR" sz="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60 Rectángulo redondeado"/>
          <p:cNvSpPr/>
          <p:nvPr/>
        </p:nvSpPr>
        <p:spPr>
          <a:xfrm>
            <a:off x="5859216" y="3845725"/>
            <a:ext cx="756139" cy="60195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REVISIÓN JUDICIAL</a:t>
            </a:r>
            <a:endParaRPr lang="es-AR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2" name="Picture 6" descr="http://aprenderencasa.educ.ar/aprender-en-casa/escudo%20argentn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216" y="3187678"/>
            <a:ext cx="194663" cy="489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62 CuadroTexto"/>
          <p:cNvSpPr txBox="1"/>
          <p:nvPr/>
        </p:nvSpPr>
        <p:spPr>
          <a:xfrm>
            <a:off x="6044876" y="3183664"/>
            <a:ext cx="5704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6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Justicia en lo</a:t>
            </a:r>
          </a:p>
          <a:p>
            <a:r>
              <a:rPr lang="es-AR" sz="6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Contencioso</a:t>
            </a:r>
          </a:p>
          <a:p>
            <a:r>
              <a:rPr lang="es-AR" sz="6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Administrativo</a:t>
            </a:r>
          </a:p>
          <a:p>
            <a:r>
              <a:rPr lang="es-AR" sz="6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Federal</a:t>
            </a:r>
          </a:p>
        </p:txBody>
      </p:sp>
      <p:sp>
        <p:nvSpPr>
          <p:cNvPr id="64" name="63 Rectángulo redondeado"/>
          <p:cNvSpPr/>
          <p:nvPr/>
        </p:nvSpPr>
        <p:spPr>
          <a:xfrm>
            <a:off x="5478527" y="5692930"/>
            <a:ext cx="566348" cy="291733"/>
          </a:xfrm>
          <a:prstGeom prst="roundRect">
            <a:avLst/>
          </a:prstGeom>
          <a:solidFill>
            <a:schemeClr val="accent2"/>
          </a:solidFill>
          <a:ln w="3175">
            <a:noFill/>
          </a:ln>
          <a:scene3d>
            <a:camera prst="orthographicFront"/>
            <a:lightRig rig="threePt" dir="t"/>
          </a:scene3d>
          <a:sp3d>
            <a:bevelT w="44450" h="4445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5" name="64 CuadroTexto"/>
          <p:cNvSpPr txBox="1"/>
          <p:nvPr/>
        </p:nvSpPr>
        <p:spPr>
          <a:xfrm>
            <a:off x="5558178" y="5714616"/>
            <a:ext cx="51809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600" b="1" dirty="0" smtClean="0">
                <a:solidFill>
                  <a:schemeClr val="accent2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DENIEGA</a:t>
            </a:r>
            <a:endParaRPr lang="es-AR" sz="600" b="1" dirty="0">
              <a:solidFill>
                <a:schemeClr val="accent2">
                  <a:lumMod val="50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6" name="65 CuadroTexto"/>
          <p:cNvSpPr txBox="1"/>
          <p:nvPr/>
        </p:nvSpPr>
        <p:spPr>
          <a:xfrm>
            <a:off x="5459191" y="5662883"/>
            <a:ext cx="282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b="1" dirty="0">
                <a:solidFill>
                  <a:schemeClr val="accent2">
                    <a:lumMod val="50000"/>
                  </a:schemeClr>
                </a:solidFill>
                <a:latin typeface="Wingdings" pitchFamily="2" charset="2"/>
              </a:rPr>
              <a:t>û</a:t>
            </a:r>
          </a:p>
        </p:txBody>
      </p:sp>
      <p:pic>
        <p:nvPicPr>
          <p:cNvPr id="68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39" y="2292093"/>
            <a:ext cx="950366" cy="55171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367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18 Conector recto"/>
          <p:cNvCxnSpPr>
            <a:stCxn id="3080" idx="2"/>
            <a:endCxn id="15" idx="0"/>
          </p:cNvCxnSpPr>
          <p:nvPr/>
        </p:nvCxnSpPr>
        <p:spPr>
          <a:xfrm>
            <a:off x="3158970" y="3234196"/>
            <a:ext cx="489358" cy="2417924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Rectángulo"/>
          <p:cNvSpPr/>
          <p:nvPr/>
        </p:nvSpPr>
        <p:spPr>
          <a:xfrm>
            <a:off x="0" y="0"/>
            <a:ext cx="2186862" cy="793237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1 Rectángulo"/>
          <p:cNvSpPr/>
          <p:nvPr/>
        </p:nvSpPr>
        <p:spPr>
          <a:xfrm>
            <a:off x="1" y="7962853"/>
            <a:ext cx="6857999" cy="1181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6" name="Picture 4" descr="Logo DG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7" y="8220405"/>
            <a:ext cx="1053592" cy="734912"/>
          </a:xfrm>
          <a:prstGeom prst="rect">
            <a:avLst/>
          </a:prstGeom>
          <a:effectLst>
            <a:outerShdw blurRad="1270000" dist="50800" dir="5400000" algn="ctr" rotWithShape="0">
              <a:schemeClr val="bg1">
                <a:alpha val="43000"/>
              </a:schemeClr>
            </a:outerShdw>
          </a:effectLst>
        </p:spPr>
      </p:pic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2564904" y="648720"/>
            <a:ext cx="391505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AR"/>
            </a:defPPr>
            <a:lvl1pPr algn="just">
              <a:defRPr sz="120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742950" indent="-285750" eaLnBrk="0" hangingPunct="0">
              <a:defRPr>
                <a:latin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9pPr>
          </a:lstStyle>
          <a:p>
            <a:pPr algn="ctr"/>
            <a:r>
              <a:rPr lang="es-AR" dirty="0" smtClean="0">
                <a:solidFill>
                  <a:schemeClr val="tx1"/>
                </a:solidFill>
              </a:rPr>
              <a:t>Sin perjuicio de la asesoría y representación legal en el trámite de solicitud del reconocimiento de la condición de refugiados, los abogados del programa orientan a los solicitantes sobre </a:t>
            </a:r>
            <a:r>
              <a:rPr lang="es-AR" dirty="0">
                <a:solidFill>
                  <a:schemeClr val="tx1"/>
                </a:solidFill>
              </a:rPr>
              <a:t>las vías que ofrece la ley de Migraciones para </a:t>
            </a:r>
            <a:r>
              <a:rPr lang="es-AR" b="1" dirty="0">
                <a:solidFill>
                  <a:schemeClr val="tx1"/>
                </a:solidFill>
              </a:rPr>
              <a:t>regularizar su situación migratoria </a:t>
            </a:r>
            <a:r>
              <a:rPr lang="es-AR" dirty="0">
                <a:solidFill>
                  <a:schemeClr val="tx1"/>
                </a:solidFill>
              </a:rPr>
              <a:t>en el país y lo asistirán en los trámites correspondientes. </a:t>
            </a: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1369702" y="8220406"/>
            <a:ext cx="53800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es-AR" sz="1400" dirty="0">
                <a:solidFill>
                  <a:schemeClr val="tx2">
                    <a:lumMod val="50000"/>
                  </a:schemeClr>
                </a:solidFill>
                <a:latin typeface="Gloucester MT Extra Condensed" pitchFamily="18" charset="0"/>
              </a:rPr>
              <a:t>Programa de Asesoramiento y Representación Legal para personas refugiadas y solicitantes del reconocimiento de la condición de </a:t>
            </a:r>
            <a:r>
              <a:rPr lang="es-AR" sz="1400" dirty="0" smtClean="0">
                <a:solidFill>
                  <a:schemeClr val="tx2">
                    <a:lumMod val="50000"/>
                  </a:schemeClr>
                </a:solidFill>
                <a:latin typeface="Gloucester MT Extra Condensed" pitchFamily="18" charset="0"/>
              </a:rPr>
              <a:t>refugiada</a:t>
            </a:r>
            <a:endParaRPr lang="es-AR" sz="1400" dirty="0" smtClean="0">
              <a:solidFill>
                <a:schemeClr val="tx2">
                  <a:lumMod val="50000"/>
                </a:schemeClr>
              </a:solidFill>
              <a:latin typeface="Gloucester MT Extra Condensed" pitchFamily="18" charset="0"/>
              <a:cs typeface="Times New Roman" pitchFamily="18" charset="0"/>
            </a:endParaRPr>
          </a:p>
          <a:p>
            <a:pPr algn="r" eaLnBrk="1" hangingPunct="1"/>
            <a:r>
              <a:rPr lang="es-AR" sz="1200" dirty="0" smtClean="0">
                <a:latin typeface="Gloucester MT Extra Condensed" pitchFamily="18" charset="0"/>
                <a:cs typeface="Times New Roman" pitchFamily="18" charset="0"/>
              </a:rPr>
              <a:t>Comisión </a:t>
            </a:r>
            <a:r>
              <a:rPr lang="es-AR" sz="1200" dirty="0">
                <a:latin typeface="Gloucester MT Extra Condensed" pitchFamily="18" charset="0"/>
                <a:cs typeface="Times New Roman" pitchFamily="18" charset="0"/>
              </a:rPr>
              <a:t>para la Asistencia Integral y </a:t>
            </a:r>
            <a:r>
              <a:rPr lang="es-AR" sz="1200" dirty="0" smtClean="0">
                <a:latin typeface="Gloucester MT Extra Condensed" pitchFamily="18" charset="0"/>
                <a:cs typeface="Times New Roman" pitchFamily="18" charset="0"/>
              </a:rPr>
              <a:t>Protección del </a:t>
            </a:r>
            <a:r>
              <a:rPr lang="es-AR" sz="1200" dirty="0">
                <a:latin typeface="Gloucester MT Extra Condensed" pitchFamily="18" charset="0"/>
                <a:cs typeface="Times New Roman" pitchFamily="18" charset="0"/>
              </a:rPr>
              <a:t>Refugiado y </a:t>
            </a:r>
            <a:r>
              <a:rPr lang="es-AR" sz="1200" dirty="0" err="1">
                <a:latin typeface="Gloucester MT Extra Condensed" pitchFamily="18" charset="0"/>
                <a:cs typeface="Times New Roman" pitchFamily="18" charset="0"/>
              </a:rPr>
              <a:t>Peticionante</a:t>
            </a:r>
            <a:r>
              <a:rPr lang="es-AR" sz="1200" dirty="0">
                <a:latin typeface="Gloucester MT Extra Condensed" pitchFamily="18" charset="0"/>
                <a:cs typeface="Times New Roman" pitchFamily="18" charset="0"/>
              </a:rPr>
              <a:t> de Refugio</a:t>
            </a:r>
          </a:p>
        </p:txBody>
      </p:sp>
      <p:sp>
        <p:nvSpPr>
          <p:cNvPr id="17" name="16 Rectángulo"/>
          <p:cNvSpPr/>
          <p:nvPr/>
        </p:nvSpPr>
        <p:spPr>
          <a:xfrm rot="5400000" flipH="1">
            <a:off x="3398521" y="4533854"/>
            <a:ext cx="60959" cy="6857999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0" y="923595"/>
            <a:ext cx="21868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s-AR" sz="2000" b="1" dirty="0" smtClean="0">
                <a:solidFill>
                  <a:schemeClr val="bg1"/>
                </a:solidFill>
                <a:latin typeface="Kozuka Gothic Pro H" pitchFamily="34" charset="-128"/>
                <a:ea typeface="Kozuka Gothic Pro H" pitchFamily="34" charset="-128"/>
              </a:rPr>
              <a:t>Regularización Migratoria</a:t>
            </a:r>
          </a:p>
        </p:txBody>
      </p:sp>
      <p:sp>
        <p:nvSpPr>
          <p:cNvPr id="3" name="AutoShape 2" descr="Woman Clip Art"/>
          <p:cNvSpPr>
            <a:spLocks noChangeAspect="1" noChangeArrowheads="1"/>
          </p:cNvSpPr>
          <p:nvPr/>
        </p:nvSpPr>
        <p:spPr bwMode="auto">
          <a:xfrm>
            <a:off x="116681" y="-192617"/>
            <a:ext cx="2286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4" name="AutoShape 7" descr="http://www.agenciadiplomatica.com.ar/julio_2010/18%20julio/direccion_nacional_migraciones.jpg"/>
          <p:cNvSpPr>
            <a:spLocks noChangeAspect="1" noChangeArrowheads="1"/>
          </p:cNvSpPr>
          <p:nvPr/>
        </p:nvSpPr>
        <p:spPr bwMode="auto">
          <a:xfrm>
            <a:off x="230981" y="10584"/>
            <a:ext cx="2286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57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88" y="1883701"/>
            <a:ext cx="950366" cy="55171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" t="11310" r="4167" b="6250"/>
          <a:stretch/>
        </p:blipFill>
        <p:spPr bwMode="auto">
          <a:xfrm>
            <a:off x="2707913" y="3491880"/>
            <a:ext cx="1331492" cy="17176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880" y="2267744"/>
            <a:ext cx="1620180" cy="9664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4293096" y="2555776"/>
            <a:ext cx="2223686" cy="2400657"/>
          </a:xfrm>
          <a:prstGeom prst="rect">
            <a:avLst/>
          </a:prstGeom>
          <a:solidFill>
            <a:schemeClr val="accent1">
              <a:lumMod val="75000"/>
              <a:alpha val="35000"/>
            </a:schemeClr>
          </a:solidFill>
        </p:spPr>
        <p:txBody>
          <a:bodyPr wrap="none" rtlCol="0">
            <a:spAutoFit/>
          </a:bodyPr>
          <a:lstStyle/>
          <a:p>
            <a:r>
              <a:rPr lang="es-AR" sz="1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PROGENITOR/A DE HIJO ARGENTINO</a:t>
            </a:r>
          </a:p>
          <a:p>
            <a:r>
              <a:rPr lang="es-AR" sz="1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CONYUGE DE CIUDADANO ARGENTINO</a:t>
            </a:r>
          </a:p>
          <a:p>
            <a:r>
              <a:rPr lang="es-AR" sz="1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ARRAIGO</a:t>
            </a:r>
          </a:p>
          <a:p>
            <a:r>
              <a:rPr lang="es-AR" sz="800" dirty="0" smtClean="0"/>
              <a:t>TRABAJADOR MIGRANTE</a:t>
            </a:r>
          </a:p>
          <a:p>
            <a:r>
              <a:rPr lang="es-AR" sz="800" dirty="0" smtClean="0"/>
              <a:t>RENTISTA</a:t>
            </a:r>
          </a:p>
          <a:p>
            <a:r>
              <a:rPr lang="es-AR" sz="800" dirty="0" smtClean="0"/>
              <a:t>PENSIONADO</a:t>
            </a:r>
          </a:p>
          <a:p>
            <a:r>
              <a:rPr lang="es-AR" sz="800" dirty="0" smtClean="0"/>
              <a:t>INVERSIONISTA</a:t>
            </a:r>
          </a:p>
          <a:p>
            <a:r>
              <a:rPr lang="es-AR" sz="800" dirty="0" smtClean="0"/>
              <a:t>CIENTÍFICOS</a:t>
            </a:r>
          </a:p>
          <a:p>
            <a:r>
              <a:rPr lang="es-AR" sz="800" dirty="0" smtClean="0"/>
              <a:t>DEPORTISTAS</a:t>
            </a:r>
          </a:p>
          <a:p>
            <a:r>
              <a:rPr lang="es-AR" sz="800" dirty="0" smtClean="0"/>
              <a:t>ARTISTAS</a:t>
            </a:r>
          </a:p>
          <a:p>
            <a:r>
              <a:rPr lang="es-AR" sz="800" dirty="0" smtClean="0"/>
              <a:t>RELIGIOSOS</a:t>
            </a:r>
          </a:p>
          <a:p>
            <a:r>
              <a:rPr lang="es-AR" sz="800" dirty="0" smtClean="0"/>
              <a:t>TRATAMIENTO MÉDICO</a:t>
            </a:r>
          </a:p>
          <a:p>
            <a:r>
              <a:rPr lang="es-AR" sz="800" dirty="0" smtClean="0"/>
              <a:t>ACADÉMICO</a:t>
            </a:r>
          </a:p>
          <a:p>
            <a:r>
              <a:rPr lang="es-AR" sz="800" dirty="0" smtClean="0"/>
              <a:t>ESTUDIANTE</a:t>
            </a:r>
          </a:p>
          <a:p>
            <a:r>
              <a:rPr lang="es-AR" sz="800" dirty="0" smtClean="0"/>
              <a:t>ASILADO O REFUGIADO</a:t>
            </a:r>
          </a:p>
          <a:p>
            <a:r>
              <a:rPr lang="es-AR" sz="800" dirty="0" smtClean="0"/>
              <a:t>NACIONALIDAD</a:t>
            </a:r>
          </a:p>
          <a:p>
            <a:r>
              <a:rPr lang="es-AR" sz="800" dirty="0" smtClean="0"/>
              <a:t>RAZONES HUMANITARIAS</a:t>
            </a:r>
          </a:p>
          <a:p>
            <a:r>
              <a:rPr lang="es-AR" sz="800" dirty="0" smtClean="0"/>
              <a:t>ESPECIALES</a:t>
            </a:r>
          </a:p>
        </p:txBody>
      </p:sp>
      <p:sp>
        <p:nvSpPr>
          <p:cNvPr id="14" name="AutoShape 4" descr="http://www.diariospatagonicos.com.ar/wp-content/uploads/2010/10/renaper.jpg"/>
          <p:cNvSpPr>
            <a:spLocks noChangeAspect="1" noChangeArrowheads="1"/>
          </p:cNvSpPr>
          <p:nvPr/>
        </p:nvSpPr>
        <p:spPr bwMode="auto">
          <a:xfrm>
            <a:off x="345281" y="213784"/>
            <a:ext cx="2286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15" name="Picture 6" descr="http://www.diariospatagonicos.com.ar/wp-content/uploads/2010/10/renaper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6" t="22749" r="20545" b="26471"/>
          <a:stretch/>
        </p:blipFill>
        <p:spPr bwMode="auto">
          <a:xfrm>
            <a:off x="3072154" y="5652120"/>
            <a:ext cx="1152347" cy="918997"/>
          </a:xfrm>
          <a:prstGeom prst="rect">
            <a:avLst/>
          </a:prstGeom>
          <a:noFill/>
          <a:ln w="3175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3" name="62 Conector recto"/>
          <p:cNvCxnSpPr>
            <a:stCxn id="3080" idx="3"/>
          </p:cNvCxnSpPr>
          <p:nvPr/>
        </p:nvCxnSpPr>
        <p:spPr>
          <a:xfrm>
            <a:off x="3969061" y="2750970"/>
            <a:ext cx="245909" cy="0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65 Conector recto"/>
          <p:cNvCxnSpPr>
            <a:stCxn id="15" idx="3"/>
            <a:endCxn id="58" idx="1"/>
          </p:cNvCxnSpPr>
          <p:nvPr/>
        </p:nvCxnSpPr>
        <p:spPr>
          <a:xfrm>
            <a:off x="4224501" y="6111619"/>
            <a:ext cx="442677" cy="34055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AutoShape 8" descr="http://1.bp.blogspot.com/_KyBmmhRqBtU/SvjGwPeyDNI/AAAAAAAAABY/heF3T1kAh_w/s320/Dni.PNG"/>
          <p:cNvSpPr>
            <a:spLocks noChangeAspect="1" noChangeArrowheads="1"/>
          </p:cNvSpPr>
          <p:nvPr/>
        </p:nvSpPr>
        <p:spPr bwMode="auto">
          <a:xfrm>
            <a:off x="459581" y="416984"/>
            <a:ext cx="2286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58" name="Picture 10" descr="http://1.bp.blogspot.com/_KyBmmhRqBtU/SvjGwPeyDNI/AAAAAAAAABY/heF3T1kAh_w/s320/Dni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178" y="5697883"/>
            <a:ext cx="713295" cy="89558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59 CuadroTexto"/>
          <p:cNvSpPr txBox="1"/>
          <p:nvPr/>
        </p:nvSpPr>
        <p:spPr>
          <a:xfrm>
            <a:off x="5563874" y="7086059"/>
            <a:ext cx="13516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100" b="1" dirty="0" smtClean="0">
                <a:solidFill>
                  <a:schemeClr val="bg1"/>
                </a:solidFill>
              </a:rPr>
              <a:t>Tramitación del DNI</a:t>
            </a:r>
            <a:endParaRPr lang="es-AR" sz="1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94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0000"/>
                    </a14:imgEffect>
                    <a14:imgEffect>
                      <a14:brightnessContrast bright="-6000"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0" y="7034694"/>
            <a:ext cx="6850956" cy="1089701"/>
          </a:xfrm>
          <a:prstGeom prst="rect">
            <a:avLst/>
          </a:prstGeom>
          <a:solidFill>
            <a:schemeClr val="tx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134634" y="7283416"/>
            <a:ext cx="64267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es-ES_tradnl" sz="2800" b="1" dirty="0" smtClean="0">
                <a:solidFill>
                  <a:schemeClr val="bg1"/>
                </a:solidFill>
                <a:latin typeface="Kozuka Gothic Pro H" pitchFamily="34" charset="-128"/>
                <a:ea typeface="Kozuka Gothic Pro H" pitchFamily="34" charset="-128"/>
              </a:rPr>
              <a:t>Abogados del Programa</a:t>
            </a:r>
            <a:endParaRPr lang="es-AR" sz="2800" b="1" dirty="0">
              <a:solidFill>
                <a:schemeClr val="bg1"/>
              </a:solidFill>
              <a:latin typeface="Kozuka Gothic Pro H" pitchFamily="34" charset="-128"/>
              <a:ea typeface="Kozuka Gothic Pro H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4826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8000">
              <a:schemeClr val="accent1">
                <a:lumMod val="82000"/>
              </a:schemeClr>
            </a:gs>
            <a:gs pos="2000">
              <a:schemeClr val="tx2"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" y="7962853"/>
            <a:ext cx="6857999" cy="1181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6" name="Picture 4" descr="Logo DG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7" y="8220405"/>
            <a:ext cx="1053592" cy="734912"/>
          </a:xfrm>
          <a:prstGeom prst="rect">
            <a:avLst/>
          </a:prstGeom>
          <a:effectLst>
            <a:outerShdw blurRad="1270000" dist="50800" dir="5400000" algn="ctr" rotWithShape="0">
              <a:schemeClr val="bg1">
                <a:alpha val="43000"/>
              </a:schemeClr>
            </a:outerShdw>
          </a:effectLst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75" b="88542" l="9639" r="97590">
                        <a14:foregroundMark x1="93574" y1="41667" x2="93574" y2="41667"/>
                        <a14:foregroundMark x1="97590" y1="29167" x2="97590" y2="29167"/>
                        <a14:foregroundMark x1="34538" y1="28125" x2="34538" y2="28125"/>
                        <a14:foregroundMark x1="28514" y1="38542" x2="28514" y2="38542"/>
                        <a14:foregroundMark x1="22691" y1="35417" x2="22691" y2="35417"/>
                        <a14:foregroundMark x1="15060" y1="35417" x2="15060" y2="35417"/>
                        <a14:foregroundMark x1="16867" y1="53125" x2="16867" y2="53125"/>
                        <a14:foregroundMark x1="13855" y1="19792" x2="13855" y2="19792"/>
                        <a14:foregroundMark x1="14458" y1="52083" x2="14458" y2="52083"/>
                        <a14:foregroundMark x1="12450" y1="30208" x2="12450" y2="30208"/>
                        <a14:foregroundMark x1="11044" y1="38542" x2="11044" y2="38542"/>
                        <a14:foregroundMark x1="12450" y1="56250" x2="12450" y2="56250"/>
                        <a14:foregroundMark x1="11446" y1="62500" x2="11446" y2="6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33" y="2078075"/>
            <a:ext cx="1404156" cy="558229"/>
          </a:xfrm>
          <a:prstGeom prst="rect">
            <a:avLst/>
          </a:prstGeom>
        </p:spPr>
      </p:pic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1369702" y="8220406"/>
            <a:ext cx="53800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es-AR" sz="1400" dirty="0">
                <a:solidFill>
                  <a:schemeClr val="tx2">
                    <a:lumMod val="50000"/>
                  </a:schemeClr>
                </a:solidFill>
                <a:latin typeface="Gloucester MT Extra Condensed" pitchFamily="18" charset="0"/>
              </a:rPr>
              <a:t>Programa de Asesoramiento y Representación Legal para personas refugiadas y solicitantes del reconocimiento de la condición de </a:t>
            </a:r>
            <a:r>
              <a:rPr lang="es-AR" sz="1400" dirty="0" smtClean="0">
                <a:solidFill>
                  <a:schemeClr val="tx2">
                    <a:lumMod val="50000"/>
                  </a:schemeClr>
                </a:solidFill>
                <a:latin typeface="Gloucester MT Extra Condensed" pitchFamily="18" charset="0"/>
              </a:rPr>
              <a:t>refugiada</a:t>
            </a:r>
            <a:endParaRPr lang="es-AR" sz="1400" dirty="0" smtClean="0">
              <a:solidFill>
                <a:schemeClr val="tx2">
                  <a:lumMod val="50000"/>
                </a:schemeClr>
              </a:solidFill>
              <a:latin typeface="Gloucester MT Extra Condensed" pitchFamily="18" charset="0"/>
              <a:cs typeface="Times New Roman" pitchFamily="18" charset="0"/>
            </a:endParaRPr>
          </a:p>
          <a:p>
            <a:pPr algn="r" eaLnBrk="1" hangingPunct="1"/>
            <a:r>
              <a:rPr lang="es-AR" sz="1200" dirty="0" smtClean="0">
                <a:latin typeface="Gloucester MT Extra Condensed" pitchFamily="18" charset="0"/>
                <a:cs typeface="Times New Roman" pitchFamily="18" charset="0"/>
              </a:rPr>
              <a:t>Comisión </a:t>
            </a:r>
            <a:r>
              <a:rPr lang="es-AR" sz="1200" dirty="0">
                <a:latin typeface="Gloucester MT Extra Condensed" pitchFamily="18" charset="0"/>
                <a:cs typeface="Times New Roman" pitchFamily="18" charset="0"/>
              </a:rPr>
              <a:t>para la Asistencia Integral y </a:t>
            </a:r>
            <a:r>
              <a:rPr lang="es-AR" sz="1200" dirty="0" smtClean="0">
                <a:latin typeface="Gloucester MT Extra Condensed" pitchFamily="18" charset="0"/>
                <a:cs typeface="Times New Roman" pitchFamily="18" charset="0"/>
              </a:rPr>
              <a:t>Protección del </a:t>
            </a:r>
            <a:r>
              <a:rPr lang="es-AR" sz="1200" dirty="0">
                <a:latin typeface="Gloucester MT Extra Condensed" pitchFamily="18" charset="0"/>
                <a:cs typeface="Times New Roman" pitchFamily="18" charset="0"/>
              </a:rPr>
              <a:t>Refugiado y </a:t>
            </a:r>
            <a:r>
              <a:rPr lang="es-AR" sz="1200" dirty="0" err="1">
                <a:latin typeface="Gloucester MT Extra Condensed" pitchFamily="18" charset="0"/>
                <a:cs typeface="Times New Roman" pitchFamily="18" charset="0"/>
              </a:rPr>
              <a:t>Peticionante</a:t>
            </a:r>
            <a:r>
              <a:rPr lang="es-AR" sz="1200" dirty="0">
                <a:latin typeface="Gloucester MT Extra Condensed" pitchFamily="18" charset="0"/>
                <a:cs typeface="Times New Roman" pitchFamily="18" charset="0"/>
              </a:rPr>
              <a:t> de Refugio</a:t>
            </a:r>
          </a:p>
        </p:txBody>
      </p:sp>
      <p:sp>
        <p:nvSpPr>
          <p:cNvPr id="17" name="16 Rectángulo"/>
          <p:cNvSpPr/>
          <p:nvPr/>
        </p:nvSpPr>
        <p:spPr>
          <a:xfrm rot="5400000" flipH="1">
            <a:off x="3398521" y="4533854"/>
            <a:ext cx="60959" cy="6857999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0" y="720733"/>
            <a:ext cx="234888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s-ES_tradnl" sz="2800" b="1" dirty="0" smtClean="0">
                <a:solidFill>
                  <a:schemeClr val="bg1"/>
                </a:solidFill>
                <a:latin typeface="Kozuka Gothic Pro H" pitchFamily="34" charset="-128"/>
                <a:ea typeface="Kozuka Gothic Pro H" pitchFamily="34" charset="-128"/>
              </a:rPr>
              <a:t>Proceso de Selección</a:t>
            </a:r>
          </a:p>
        </p:txBody>
      </p:sp>
      <p:sp>
        <p:nvSpPr>
          <p:cNvPr id="30" name="29 CuadroTexto"/>
          <p:cNvSpPr txBox="1"/>
          <p:nvPr/>
        </p:nvSpPr>
        <p:spPr>
          <a:xfrm>
            <a:off x="2219134" y="715699"/>
            <a:ext cx="4288208" cy="315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AR"/>
            </a:defPPr>
            <a:lvl1pPr algn="just">
              <a:defRPr sz="120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742950" indent="-285750" eaLnBrk="0" hangingPunct="0">
              <a:defRPr>
                <a:latin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9pPr>
          </a:lstStyle>
          <a:p>
            <a:r>
              <a:rPr lang="es-AR" dirty="0" smtClean="0"/>
              <a:t>El cuerpo de </a:t>
            </a:r>
            <a:r>
              <a:rPr lang="es-AR" b="1" dirty="0" smtClean="0"/>
              <a:t>6</a:t>
            </a:r>
            <a:r>
              <a:rPr lang="es-AR" dirty="0" smtClean="0"/>
              <a:t> abogados fue seleccionado a través de una </a:t>
            </a:r>
            <a:r>
              <a:rPr lang="es-AR" b="1" dirty="0" smtClean="0"/>
              <a:t>convocatoria pública y abierta</a:t>
            </a:r>
            <a:r>
              <a:rPr lang="es-AR" dirty="0" smtClean="0"/>
              <a:t> a la que se postularon </a:t>
            </a:r>
            <a:r>
              <a:rPr lang="es-AR" b="1" dirty="0" smtClean="0"/>
              <a:t>276</a:t>
            </a:r>
            <a:r>
              <a:rPr lang="es-AR" dirty="0" smtClean="0"/>
              <a:t> abogados, de los cuales fueron seleccionados un total del </a:t>
            </a:r>
            <a:r>
              <a:rPr lang="es-AR" b="1" dirty="0" smtClean="0"/>
              <a:t>103</a:t>
            </a:r>
            <a:r>
              <a:rPr lang="es-AR" dirty="0" smtClean="0"/>
              <a:t> con base en su dominio de los idiomas inglés y francés.</a:t>
            </a:r>
          </a:p>
          <a:p>
            <a:endParaRPr lang="es-ES_tradnl" sz="700" dirty="0"/>
          </a:p>
          <a:p>
            <a:r>
              <a:rPr lang="es-ES_tradnl" dirty="0" smtClean="0"/>
              <a:t>Desde la Comisión se organizó un </a:t>
            </a:r>
            <a:r>
              <a:rPr lang="es-ES_tradnl" b="1" dirty="0" smtClean="0"/>
              <a:t>curso de capacitación </a:t>
            </a:r>
            <a:r>
              <a:rPr lang="es-ES_tradnl" dirty="0" smtClean="0"/>
              <a:t>intensivo en derecho de las migraciones y refugiados del que participaron expositores de la </a:t>
            </a:r>
            <a:r>
              <a:rPr lang="es-ES_tradnl" dirty="0" err="1" smtClean="0"/>
              <a:t>Co.Na.Re</a:t>
            </a:r>
            <a:r>
              <a:rPr lang="es-ES_tradnl" dirty="0" smtClean="0"/>
              <a:t>., el ACNUR, la clínica jurídica CAREF-CELS-UBA y la Defensoría General de la Nación. </a:t>
            </a:r>
          </a:p>
          <a:p>
            <a:endParaRPr lang="es-AR" dirty="0"/>
          </a:p>
          <a:p>
            <a:r>
              <a:rPr lang="es-ES_tradnl" dirty="0" smtClean="0"/>
              <a:t>En diciembre de 2011 la </a:t>
            </a:r>
            <a:r>
              <a:rPr lang="es-ES_tradnl" b="1" dirty="0" smtClean="0"/>
              <a:t>Defensora General </a:t>
            </a:r>
            <a:r>
              <a:rPr lang="es-ES_tradnl" dirty="0" smtClean="0"/>
              <a:t>convocó formalmente a concurso, el cual </a:t>
            </a:r>
            <a:r>
              <a:rPr lang="es-AR" dirty="0" smtClean="0"/>
              <a:t>fue organizado </a:t>
            </a:r>
            <a:r>
              <a:rPr lang="es-AR" dirty="0"/>
              <a:t>por la Secretaría de Concursos </a:t>
            </a:r>
            <a:r>
              <a:rPr lang="es-AR" dirty="0" smtClean="0"/>
              <a:t>de la </a:t>
            </a:r>
            <a:r>
              <a:rPr lang="es-AR" dirty="0"/>
              <a:t>Defensoría General de la Nación, con los parámetros establecidos por </a:t>
            </a:r>
            <a:r>
              <a:rPr lang="es-AR" dirty="0" smtClean="0"/>
              <a:t>el "</a:t>
            </a:r>
            <a:r>
              <a:rPr lang="es-AR" i="1" dirty="0"/>
              <a:t>Reglamento para acceso a cargos de Funcionarios Letrados con jerarquía igual </a:t>
            </a:r>
            <a:r>
              <a:rPr lang="es-AR" i="1" dirty="0" smtClean="0"/>
              <a:t>o superior </a:t>
            </a:r>
            <a:r>
              <a:rPr lang="es-AR" i="1" dirty="0"/>
              <a:t>a la de Secretario de Primera </a:t>
            </a:r>
            <a:r>
              <a:rPr lang="es-AR" i="1" dirty="0" smtClean="0"/>
              <a:t>Instancia</a:t>
            </a:r>
            <a:r>
              <a:rPr lang="es-AR" dirty="0" smtClean="0"/>
              <a:t>".</a:t>
            </a:r>
            <a:endParaRPr lang="es-ES_tradnl" dirty="0"/>
          </a:p>
        </p:txBody>
      </p:sp>
      <p:sp>
        <p:nvSpPr>
          <p:cNvPr id="11" name="10 Forma"/>
          <p:cNvSpPr/>
          <p:nvPr/>
        </p:nvSpPr>
        <p:spPr>
          <a:xfrm rot="12616396" flipH="1">
            <a:off x="-6019" y="3790281"/>
            <a:ext cx="2165264" cy="2715569"/>
          </a:xfrm>
          <a:prstGeom prst="swooshArrow">
            <a:avLst>
              <a:gd name="adj1" fmla="val 13887"/>
              <a:gd name="adj2" fmla="val 19991"/>
            </a:avLst>
          </a:prstGeom>
          <a:solidFill>
            <a:schemeClr val="tx2">
              <a:lumMod val="75000"/>
              <a:alpha val="86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3 Rectángulo redondeado"/>
          <p:cNvSpPr/>
          <p:nvPr/>
        </p:nvSpPr>
        <p:spPr>
          <a:xfrm>
            <a:off x="151076" y="3540626"/>
            <a:ext cx="729556" cy="426389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63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CONVOCATORIA ABIERTA</a:t>
            </a:r>
            <a:endParaRPr lang="es-AR" sz="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107157" y="4185789"/>
            <a:ext cx="969457" cy="436691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63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ENTREVISTA DE IDIOMA </a:t>
            </a:r>
          </a:p>
          <a:p>
            <a:pPr algn="ctr"/>
            <a:r>
              <a:rPr lang="es-AR" sz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en inglés y/o francés</a:t>
            </a:r>
            <a:endParaRPr lang="es-AR" sz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322326" y="4863672"/>
            <a:ext cx="758353" cy="472109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63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CURSO DE CAPACITACIÓN</a:t>
            </a:r>
          </a:p>
        </p:txBody>
      </p:sp>
      <p:sp>
        <p:nvSpPr>
          <p:cNvPr id="14" name="13 Rectángulo redondeado"/>
          <p:cNvSpPr/>
          <p:nvPr/>
        </p:nvSpPr>
        <p:spPr>
          <a:xfrm>
            <a:off x="470831" y="5579337"/>
            <a:ext cx="1007024" cy="588023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63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CONCURSO PÚBLICO</a:t>
            </a:r>
          </a:p>
          <a:p>
            <a:pPr algn="ctr"/>
            <a:r>
              <a:rPr lang="es-AR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en inglés y/o francés</a:t>
            </a:r>
            <a:endParaRPr lang="es-AR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93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1354</TotalTime>
  <Words>1101</Words>
  <Application>Microsoft Office PowerPoint</Application>
  <PresentationFormat>Presentación en pantalla (4:3)</PresentationFormat>
  <Paragraphs>144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Lucas R. Mendos</dc:creator>
  <cp:lastModifiedBy>Vecchioni, Sabrina Paula</cp:lastModifiedBy>
  <cp:revision>59</cp:revision>
  <cp:lastPrinted>2015-09-17T11:49:36Z</cp:lastPrinted>
  <dcterms:created xsi:type="dcterms:W3CDTF">2012-02-06T16:53:10Z</dcterms:created>
  <dcterms:modified xsi:type="dcterms:W3CDTF">2016-01-07T17:08:45Z</dcterms:modified>
</cp:coreProperties>
</file>